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9"/>
  </p:notesMasterIdLst>
  <p:sldIdLst>
    <p:sldId id="282" r:id="rId2"/>
    <p:sldId id="323" r:id="rId3"/>
    <p:sldId id="324" r:id="rId4"/>
    <p:sldId id="334" r:id="rId5"/>
    <p:sldId id="335" r:id="rId6"/>
    <p:sldId id="328" r:id="rId7"/>
    <p:sldId id="336" r:id="rId8"/>
    <p:sldId id="352" r:id="rId9"/>
    <p:sldId id="355" r:id="rId10"/>
    <p:sldId id="353" r:id="rId11"/>
    <p:sldId id="356" r:id="rId12"/>
    <p:sldId id="354" r:id="rId13"/>
    <p:sldId id="357" r:id="rId14"/>
    <p:sldId id="358" r:id="rId15"/>
    <p:sldId id="338" r:id="rId16"/>
    <p:sldId id="337" r:id="rId17"/>
    <p:sldId id="363" r:id="rId18"/>
    <p:sldId id="339" r:id="rId19"/>
    <p:sldId id="360" r:id="rId20"/>
    <p:sldId id="341" r:id="rId21"/>
    <p:sldId id="342" r:id="rId22"/>
    <p:sldId id="348" r:id="rId23"/>
    <p:sldId id="365" r:id="rId24"/>
    <p:sldId id="343" r:id="rId25"/>
    <p:sldId id="361" r:id="rId26"/>
    <p:sldId id="349" r:id="rId27"/>
    <p:sldId id="373" r:id="rId28"/>
    <p:sldId id="374" r:id="rId29"/>
    <p:sldId id="375" r:id="rId30"/>
    <p:sldId id="376" r:id="rId31"/>
    <p:sldId id="377" r:id="rId32"/>
    <p:sldId id="378" r:id="rId33"/>
    <p:sldId id="379" r:id="rId34"/>
    <p:sldId id="380" r:id="rId35"/>
    <p:sldId id="381" r:id="rId36"/>
    <p:sldId id="368" r:id="rId37"/>
    <p:sldId id="369" r:id="rId38"/>
    <p:sldId id="366" r:id="rId39"/>
    <p:sldId id="367" r:id="rId40"/>
    <p:sldId id="382" r:id="rId41"/>
    <p:sldId id="370" r:id="rId42"/>
    <p:sldId id="371" r:id="rId43"/>
    <p:sldId id="372" r:id="rId44"/>
    <p:sldId id="385" r:id="rId45"/>
    <p:sldId id="383" r:id="rId46"/>
    <p:sldId id="384" r:id="rId47"/>
    <p:sldId id="322" r:id="rId4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2" autoAdjust="0"/>
    <p:restoredTop sz="94660"/>
  </p:normalViewPr>
  <p:slideViewPr>
    <p:cSldViewPr>
      <p:cViewPr>
        <p:scale>
          <a:sx n="100" d="100"/>
          <a:sy n="100" d="100"/>
        </p:scale>
        <p:origin x="-72" y="9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964F932-5E6E-4A5F-BED0-9C023E1F2C90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D9DF56B-B2B7-4E6F-B00D-E08F73E7A7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1805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1BD4E5-6C84-4D29-8593-4054AF4C7DEB}" type="slidenum">
              <a:rPr lang="ru-RU" smtClean="0"/>
              <a:pPr/>
              <a:t>16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040C29B-5C85-4C04-9945-31612FC3ECAD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F36DA64-6DFD-4AE0-83BE-C0BF3DE35F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025E9-AAE0-4B7C-B67A-4709BD001484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E902C-EC2C-4458-AEFA-D1493A48D8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060FE-6196-4ABE-A0AC-B851013119E6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2476D-4A86-4B7C-A5F3-67E246DCF8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9042B-B168-43BB-B489-799D13D7284A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D5703-77CB-41E6-A2AA-EFBD817C4D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3247CD1-4B9C-44C8-894E-6D9ABE54C66A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82E8EF8-D75E-451D-BC31-7EC2DA6629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582DF-B8F5-4794-8F5D-4ACDCD5FF686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55EE0-3E97-4E87-A8F9-3F713EB90B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84773-4EAE-48CD-B6E6-E66A8BC65793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217AA-3195-4B59-86F4-A7B00B1E5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2CD6-016D-47F9-9830-FDD8AA7A03B9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097FD-9B04-4BC6-AC36-8F6F1E58BB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D6E8805-C682-44ED-BC40-901FF9684B52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50F503D-946D-4DB5-90B4-7B47D9FF14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88CC1-D187-4BC7-A27A-1DD98EA9A787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EEE87-6025-4E3E-9935-BED1830F20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0C66938-BBB2-4099-81C8-228994FB0EB0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B106DBE-D043-4C64-BDD0-E568CFBFC3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7A07DF6A-8E68-4F51-A9DB-F129BC2F9090}" type="datetimeFigureOut">
              <a:rPr lang="ru-RU"/>
              <a:pPr>
                <a:defRPr/>
              </a:pPr>
              <a:t>02.11.2016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24FE26F-1E34-4F45-B89C-6FC0A2569E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796" r:id="rId2"/>
    <p:sldLayoutId id="2147483804" r:id="rId3"/>
    <p:sldLayoutId id="2147483797" r:id="rId4"/>
    <p:sldLayoutId id="2147483798" r:id="rId5"/>
    <p:sldLayoutId id="2147483799" r:id="rId6"/>
    <p:sldLayoutId id="2147483805" r:id="rId7"/>
    <p:sldLayoutId id="2147483800" r:id="rId8"/>
    <p:sldLayoutId id="2147483806" r:id="rId9"/>
    <p:sldLayoutId id="2147483801" r:id="rId10"/>
    <p:sldLayoutId id="214748380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5CADC6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5CADC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5CADC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5CADC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5CADC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5CADC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5CADC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5CADC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5CADC6"/>
          </a:solidFill>
          <a:latin typeface="Arial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FFE100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FFE100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FF2425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2643174" y="3429000"/>
            <a:ext cx="61849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Зав.  лаб.  полевых культур Власова Е.В.,</a:t>
            </a:r>
          </a:p>
          <a:p>
            <a:pPr algn="ctr" eaLnBrk="0" hangingPunct="0"/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stevlas@yandex.ru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Зав. лаб. биохимии Мотылева С.М.,</a:t>
            </a:r>
          </a:p>
          <a:p>
            <a:pPr algn="ctr" eaLnBrk="0" hangingPunct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Научный сотрудник лаб. биохимии  Мертвищева М.Е., 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Младший научный сотрудник лаб. биохимии Горбунова Ю.В.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Прямоугольник 3"/>
          <p:cNvSpPr>
            <a:spLocks noChangeArrowheads="1"/>
          </p:cNvSpPr>
          <p:nvPr/>
        </p:nvSpPr>
        <p:spPr bwMode="auto">
          <a:xfrm>
            <a:off x="357188" y="500063"/>
            <a:ext cx="84296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ФГБНУ Всероссийский селекционно-технологический институт садоводства и питомниководства</a:t>
            </a:r>
            <a:endParaRPr lang="en-US" sz="1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(ФГБНУ ВСТИСП)</a:t>
            </a:r>
          </a:p>
          <a:p>
            <a:pPr algn="ctr"/>
            <a:r>
              <a:rPr lang="ru-RU"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генофонда и биоресурсов растений</a:t>
            </a:r>
          </a:p>
          <a:p>
            <a:pPr algn="ctr"/>
            <a:r>
              <a:rPr lang="ru-RU"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Научно-исследовательский отдел генофонда</a:t>
            </a:r>
          </a:p>
        </p:txBody>
      </p:sp>
      <p:sp>
        <p:nvSpPr>
          <p:cNvPr id="6148" name="Rectangle 1"/>
          <p:cNvSpPr>
            <a:spLocks noChangeArrowheads="1"/>
          </p:cNvSpPr>
          <p:nvPr/>
        </p:nvSpPr>
        <p:spPr bwMode="auto">
          <a:xfrm>
            <a:off x="2051050" y="6092825"/>
            <a:ext cx="5184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400" b="1">
                <a:cs typeface="Times New Roman" pitchFamily="18" charset="0"/>
              </a:rPr>
              <a:t>2016</a:t>
            </a:r>
            <a:r>
              <a:rPr lang="en-US" sz="1400" b="1">
                <a:cs typeface="Times New Roman" pitchFamily="18" charset="0"/>
              </a:rPr>
              <a:t> </a:t>
            </a:r>
            <a:r>
              <a:rPr lang="ru-RU" sz="1400" b="1">
                <a:cs typeface="Times New Roman" pitchFamily="18" charset="0"/>
              </a:rPr>
              <a:t>год</a:t>
            </a:r>
            <a:endParaRPr lang="ru-RU" sz="1400"/>
          </a:p>
        </p:txBody>
      </p:sp>
      <p:sp>
        <p:nvSpPr>
          <p:cNvPr id="6149" name="Прямоугольник 3"/>
          <p:cNvSpPr>
            <a:spLocks noChangeArrowheads="1"/>
          </p:cNvSpPr>
          <p:nvPr/>
        </p:nvSpPr>
        <p:spPr bwMode="auto">
          <a:xfrm>
            <a:off x="785813" y="1714500"/>
            <a:ext cx="77866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C00000"/>
                </a:solidFill>
              </a:rPr>
              <a:t>Исследования генофонда люпина узколистного</a:t>
            </a:r>
          </a:p>
          <a:p>
            <a:pPr algn="ctr"/>
            <a:r>
              <a:rPr lang="ru-RU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Центре генофонда и биоресурсов растений ФГБНУ ВСТИСП</a:t>
            </a:r>
          </a:p>
        </p:txBody>
      </p:sp>
      <p:pic>
        <p:nvPicPr>
          <p:cNvPr id="6150" name="Picture 3" descr="G:\стенд 6 МОВИР\IMG_64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857496"/>
            <a:ext cx="2670175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642938" y="428625"/>
            <a:ext cx="7929562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just" eaLnBrk="0" hangingPunct="0">
              <a:lnSpc>
                <a:spcPct val="150000"/>
              </a:lnSpc>
              <a:defRPr/>
            </a:pPr>
            <a:r>
              <a:rPr lang="ru-RU" sz="14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Малоалкалоидные</a:t>
            </a:r>
            <a:r>
              <a:rPr lang="ru-RU" sz="14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сорта и линии с растрескивающимися бобами</a:t>
            </a:r>
            <a:r>
              <a:rPr lang="ru-RU" sz="1400" dirty="0">
                <a:latin typeface="+mn-lt"/>
                <a:cs typeface="Times New Roman" pitchFamily="18" charset="0"/>
              </a:rPr>
              <a:t>: </a:t>
            </a:r>
          </a:p>
          <a:p>
            <a:pPr indent="449263" algn="just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400" dirty="0">
                <a:latin typeface="+mn-lt"/>
                <a:cs typeface="Times New Roman" pitchFamily="18" charset="0"/>
              </a:rPr>
              <a:t>к-2648 </a:t>
            </a:r>
            <a:r>
              <a:rPr lang="ru-RU" sz="1400" b="1" dirty="0">
                <a:latin typeface="+mn-lt"/>
                <a:cs typeface="Times New Roman" pitchFamily="18" charset="0"/>
              </a:rPr>
              <a:t>Ладный</a:t>
            </a:r>
            <a:r>
              <a:rPr lang="ru-RU" sz="1400" dirty="0">
                <a:latin typeface="+mn-lt"/>
                <a:cs typeface="Times New Roman" pitchFamily="18" charset="0"/>
              </a:rPr>
              <a:t>,  к-3696 </a:t>
            </a:r>
            <a:r>
              <a:rPr lang="ru-RU" sz="1400" b="1" dirty="0">
                <a:latin typeface="+mn-lt"/>
                <a:cs typeface="Times New Roman" pitchFamily="18" charset="0"/>
              </a:rPr>
              <a:t>Линия 16 </a:t>
            </a:r>
            <a:r>
              <a:rPr lang="ru-RU" sz="1400" dirty="0">
                <a:latin typeface="+mn-lt"/>
                <a:cs typeface="Times New Roman" pitchFamily="18" charset="0"/>
              </a:rPr>
              <a:t>(Московская обл.), </a:t>
            </a:r>
          </a:p>
          <a:p>
            <a:pPr indent="449263" algn="just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400" dirty="0">
                <a:latin typeface="+mn-lt"/>
                <a:cs typeface="Times New Roman" pitchFamily="18" charset="0"/>
              </a:rPr>
              <a:t>к-3365 </a:t>
            </a:r>
            <a:r>
              <a:rPr lang="ru-RU" sz="1400" b="1" dirty="0">
                <a:latin typeface="+mn-lt"/>
                <a:cs typeface="Times New Roman" pitchFamily="18" charset="0"/>
              </a:rPr>
              <a:t>Детерминант 2</a:t>
            </a:r>
            <a:r>
              <a:rPr lang="ru-RU" sz="1400" dirty="0">
                <a:latin typeface="+mn-lt"/>
                <a:cs typeface="Times New Roman" pitchFamily="18" charset="0"/>
              </a:rPr>
              <a:t>, к-3367 </a:t>
            </a:r>
            <a:r>
              <a:rPr lang="ru-RU" sz="1400" b="1" dirty="0">
                <a:latin typeface="+mn-lt"/>
                <a:cs typeface="Times New Roman" pitchFamily="18" charset="0"/>
              </a:rPr>
              <a:t>Детерминант 4</a:t>
            </a:r>
            <a:r>
              <a:rPr lang="ru-RU" sz="1400" dirty="0">
                <a:latin typeface="+mn-lt"/>
                <a:cs typeface="Times New Roman" pitchFamily="18" charset="0"/>
              </a:rPr>
              <a:t>, к-3368 </a:t>
            </a:r>
            <a:r>
              <a:rPr lang="ru-RU" sz="1400" b="1" dirty="0">
                <a:latin typeface="+mn-lt"/>
                <a:cs typeface="Times New Roman" pitchFamily="18" charset="0"/>
              </a:rPr>
              <a:t>Детерминант 5</a:t>
            </a:r>
            <a:r>
              <a:rPr lang="ru-RU" sz="1400" dirty="0">
                <a:latin typeface="+mn-lt"/>
                <a:cs typeface="Times New Roman" pitchFamily="18" charset="0"/>
              </a:rPr>
              <a:t> (Брянск), </a:t>
            </a:r>
          </a:p>
          <a:p>
            <a:pPr indent="449263" algn="just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400" dirty="0">
                <a:latin typeface="+mn-lt"/>
                <a:cs typeface="Times New Roman" pitchFamily="18" charset="0"/>
              </a:rPr>
              <a:t>к-2697 </a:t>
            </a:r>
            <a:r>
              <a:rPr lang="ru-RU" sz="1400" b="1" dirty="0" err="1">
                <a:latin typeface="+mn-lt"/>
                <a:cs typeface="Times New Roman" pitchFamily="18" charset="0"/>
              </a:rPr>
              <a:t>Ланедекс</a:t>
            </a:r>
            <a:r>
              <a:rPr lang="ru-RU" sz="1400" b="1" dirty="0">
                <a:latin typeface="+mn-lt"/>
                <a:cs typeface="Times New Roman" pitchFamily="18" charset="0"/>
              </a:rPr>
              <a:t> 3</a:t>
            </a:r>
            <a:r>
              <a:rPr lang="ru-RU" sz="1400" dirty="0">
                <a:latin typeface="+mn-lt"/>
                <a:cs typeface="Times New Roman" pitchFamily="18" charset="0"/>
              </a:rPr>
              <a:t>, к-2954 </a:t>
            </a:r>
            <a:r>
              <a:rPr lang="ru-RU" sz="1400" b="1" dirty="0">
                <a:latin typeface="+mn-lt"/>
                <a:cs typeface="Times New Roman" pitchFamily="18" charset="0"/>
              </a:rPr>
              <a:t>Вика-65</a:t>
            </a:r>
            <a:r>
              <a:rPr lang="ru-RU" sz="1400" dirty="0">
                <a:latin typeface="+mn-lt"/>
                <a:cs typeface="Times New Roman" pitchFamily="18" charset="0"/>
              </a:rPr>
              <a:t>, к-3525 </a:t>
            </a:r>
            <a:r>
              <a:rPr lang="ru-RU" sz="1400" b="1" dirty="0">
                <a:latin typeface="+mn-lt"/>
                <a:cs typeface="Times New Roman" pitchFamily="18" charset="0"/>
              </a:rPr>
              <a:t>БСХА-405 </a:t>
            </a:r>
            <a:r>
              <a:rPr lang="ru-RU" sz="1400" dirty="0">
                <a:latin typeface="+mn-lt"/>
                <a:cs typeface="Times New Roman" pitchFamily="18" charset="0"/>
              </a:rPr>
              <a:t>(Беларусь), </a:t>
            </a:r>
          </a:p>
          <a:p>
            <a:pPr indent="449263" algn="just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400" dirty="0">
                <a:latin typeface="+mn-lt"/>
                <a:cs typeface="Times New Roman" pitchFamily="18" charset="0"/>
              </a:rPr>
              <a:t>к-3501 </a:t>
            </a:r>
            <a:r>
              <a:rPr lang="en-US" sz="1400" b="1" i="1" dirty="0">
                <a:latin typeface="+mn-lt"/>
                <a:cs typeface="Times New Roman" pitchFamily="18" charset="0"/>
              </a:rPr>
              <a:t>L</a:t>
            </a:r>
            <a:r>
              <a:rPr lang="ru-RU" sz="1400" b="1" dirty="0">
                <a:latin typeface="+mn-lt"/>
                <a:cs typeface="Times New Roman" pitchFamily="18" charset="0"/>
              </a:rPr>
              <a:t>-300</a:t>
            </a:r>
            <a:r>
              <a:rPr lang="ru-RU" sz="1400" dirty="0">
                <a:latin typeface="+mn-lt"/>
                <a:cs typeface="Times New Roman" pitchFamily="18" charset="0"/>
              </a:rPr>
              <a:t>, к-3502 </a:t>
            </a:r>
            <a:r>
              <a:rPr lang="en-US" sz="1400" b="1" i="1" dirty="0">
                <a:latin typeface="+mn-lt"/>
                <a:cs typeface="Times New Roman" pitchFamily="18" charset="0"/>
              </a:rPr>
              <a:t>L</a:t>
            </a:r>
            <a:r>
              <a:rPr lang="ru-RU" sz="1400" b="1" dirty="0">
                <a:latin typeface="+mn-lt"/>
                <a:cs typeface="Times New Roman" pitchFamily="18" charset="0"/>
              </a:rPr>
              <a:t>-155</a:t>
            </a:r>
            <a:r>
              <a:rPr lang="ru-RU" sz="1400" dirty="0">
                <a:latin typeface="+mn-lt"/>
                <a:cs typeface="Times New Roman" pitchFamily="18" charset="0"/>
              </a:rPr>
              <a:t> (Польша). </a:t>
            </a:r>
          </a:p>
          <a:p>
            <a:pPr indent="449263" algn="just" eaLnBrk="0" hangingPunct="0">
              <a:lnSpc>
                <a:spcPct val="150000"/>
              </a:lnSpc>
              <a:defRPr/>
            </a:pPr>
            <a:endParaRPr lang="ru-RU" sz="1400" dirty="0">
              <a:latin typeface="+mn-lt"/>
              <a:cs typeface="Times New Roman" pitchFamily="18" charset="0"/>
            </a:endParaRPr>
          </a:p>
          <a:p>
            <a:pPr indent="449263" algn="just" eaLnBrk="0" hangingPunct="0">
              <a:lnSpc>
                <a:spcPct val="150000"/>
              </a:lnSpc>
              <a:defRPr/>
            </a:pPr>
            <a:endParaRPr lang="ru-RU" sz="1400" dirty="0">
              <a:latin typeface="+mn-lt"/>
            </a:endParaRPr>
          </a:p>
          <a:p>
            <a:pPr indent="449263" algn="just" eaLnBrk="0" hangingPunct="0">
              <a:lnSpc>
                <a:spcPct val="150000"/>
              </a:lnSpc>
              <a:defRPr/>
            </a:pPr>
            <a:r>
              <a:rPr lang="ru-RU" sz="1400" dirty="0">
                <a:latin typeface="+mn-lt"/>
                <a:cs typeface="Times New Roman" pitchFamily="18" charset="0"/>
              </a:rPr>
              <a:t>Стабильно высокой семенной продуктивностью в этой группе образцов выделялся </a:t>
            </a:r>
            <a:r>
              <a:rPr lang="ru-RU" sz="1400" dirty="0" err="1">
                <a:latin typeface="+mn-lt"/>
                <a:cs typeface="Times New Roman" pitchFamily="18" charset="0"/>
              </a:rPr>
              <a:t>крупносемянный</a:t>
            </a:r>
            <a:r>
              <a:rPr lang="ru-RU" sz="1400" dirty="0">
                <a:latin typeface="+mn-lt"/>
                <a:cs typeface="Times New Roman" pitchFamily="18" charset="0"/>
              </a:rPr>
              <a:t> образец к-3365 </a:t>
            </a:r>
            <a:r>
              <a:rPr lang="ru-RU" sz="1400" b="1" dirty="0">
                <a:latin typeface="+mn-lt"/>
                <a:cs typeface="Times New Roman" pitchFamily="18" charset="0"/>
              </a:rPr>
              <a:t>Детерминант 2</a:t>
            </a:r>
            <a:r>
              <a:rPr lang="ru-RU" sz="1400" dirty="0">
                <a:latin typeface="+mn-lt"/>
                <a:cs typeface="Times New Roman" pitchFamily="18" charset="0"/>
              </a:rPr>
              <a:t> (5,0 г. семян с растения, вес 1000 семян -134 г.). </a:t>
            </a:r>
          </a:p>
          <a:p>
            <a:pPr indent="449263" algn="just" eaLnBrk="0" hangingPunct="0">
              <a:lnSpc>
                <a:spcPct val="150000"/>
              </a:lnSpc>
              <a:defRPr/>
            </a:pPr>
            <a:r>
              <a:rPr lang="ru-RU" sz="1400" dirty="0" err="1">
                <a:latin typeface="+mn-lt"/>
                <a:cs typeface="Times New Roman" pitchFamily="18" charset="0"/>
              </a:rPr>
              <a:t>Крупносемянностью</a:t>
            </a:r>
            <a:r>
              <a:rPr lang="ru-RU" sz="1400" dirty="0">
                <a:latin typeface="+mn-lt"/>
                <a:cs typeface="Times New Roman" pitchFamily="18" charset="0"/>
              </a:rPr>
              <a:t> характеризовались также: к-3368 </a:t>
            </a:r>
            <a:r>
              <a:rPr lang="ru-RU" sz="1400" b="1" dirty="0">
                <a:latin typeface="+mn-lt"/>
                <a:cs typeface="Times New Roman" pitchFamily="18" charset="0"/>
              </a:rPr>
              <a:t>Детерминант 5</a:t>
            </a:r>
            <a:r>
              <a:rPr lang="ru-RU" sz="1400" dirty="0">
                <a:latin typeface="+mn-lt"/>
                <a:cs typeface="Times New Roman" pitchFamily="18" charset="0"/>
              </a:rPr>
              <a:t> (вес 1000 семян -142 г.), к-3525 </a:t>
            </a:r>
            <a:r>
              <a:rPr lang="ru-RU" sz="1400" b="1" dirty="0">
                <a:latin typeface="+mn-lt"/>
                <a:cs typeface="Times New Roman" pitchFamily="18" charset="0"/>
              </a:rPr>
              <a:t>БСХА-405,</a:t>
            </a:r>
            <a:r>
              <a:rPr lang="ru-RU" sz="1400" dirty="0">
                <a:latin typeface="+mn-lt"/>
                <a:cs typeface="Times New Roman" pitchFamily="18" charset="0"/>
              </a:rPr>
              <a:t> к-3502 </a:t>
            </a:r>
            <a:r>
              <a:rPr lang="en-US" sz="1400" b="1" i="1" dirty="0">
                <a:latin typeface="+mn-lt"/>
                <a:cs typeface="Times New Roman" pitchFamily="18" charset="0"/>
              </a:rPr>
              <a:t>L</a:t>
            </a:r>
            <a:r>
              <a:rPr lang="ru-RU" sz="1400" b="1" dirty="0">
                <a:latin typeface="+mn-lt"/>
                <a:cs typeface="Times New Roman" pitchFamily="18" charset="0"/>
              </a:rPr>
              <a:t>-155 </a:t>
            </a:r>
            <a:r>
              <a:rPr lang="ru-RU" sz="1400" dirty="0">
                <a:latin typeface="+mn-lt"/>
                <a:cs typeface="Times New Roman" pitchFamily="18" charset="0"/>
              </a:rPr>
              <a:t>(133-135 г.). </a:t>
            </a:r>
          </a:p>
          <a:p>
            <a:pPr indent="449263" algn="just" eaLnBrk="0" hangingPunct="0">
              <a:lnSpc>
                <a:spcPct val="150000"/>
              </a:lnSpc>
              <a:defRPr/>
            </a:pPr>
            <a:r>
              <a:rPr lang="ru-RU" sz="1400" dirty="0">
                <a:latin typeface="+mn-lt"/>
                <a:cs typeface="Times New Roman" pitchFamily="18" charset="0"/>
              </a:rPr>
              <a:t>Наиболее высоким уровнем пазушного </a:t>
            </a:r>
            <a:r>
              <a:rPr lang="ru-RU" sz="1400" dirty="0" err="1">
                <a:latin typeface="+mn-lt"/>
                <a:cs typeface="Times New Roman" pitchFamily="18" charset="0"/>
              </a:rPr>
              <a:t>плодообразования</a:t>
            </a:r>
            <a:r>
              <a:rPr lang="ru-RU" sz="1400" dirty="0">
                <a:latin typeface="+mn-lt"/>
                <a:cs typeface="Times New Roman" pitchFamily="18" charset="0"/>
              </a:rPr>
              <a:t> (5,4-5,8 бобов) отличались к-2648 </a:t>
            </a:r>
            <a:r>
              <a:rPr lang="ru-RU" sz="1400" b="1" dirty="0">
                <a:latin typeface="+mn-lt"/>
                <a:cs typeface="Times New Roman" pitchFamily="18" charset="0"/>
              </a:rPr>
              <a:t>Ладный</a:t>
            </a:r>
            <a:r>
              <a:rPr lang="ru-RU" sz="1400" dirty="0">
                <a:latin typeface="+mn-lt"/>
                <a:cs typeface="Times New Roman" pitchFamily="18" charset="0"/>
              </a:rPr>
              <a:t> и к-2697 </a:t>
            </a:r>
            <a:r>
              <a:rPr lang="ru-RU" sz="1400" b="1" dirty="0" err="1">
                <a:latin typeface="+mn-lt"/>
                <a:cs typeface="Times New Roman" pitchFamily="18" charset="0"/>
              </a:rPr>
              <a:t>Ланедекс</a:t>
            </a:r>
            <a:r>
              <a:rPr lang="ru-RU" sz="1400" b="1" dirty="0">
                <a:latin typeface="+mn-lt"/>
                <a:cs typeface="Times New Roman" pitchFamily="18" charset="0"/>
              </a:rPr>
              <a:t> 3</a:t>
            </a:r>
            <a:r>
              <a:rPr lang="ru-RU" sz="1400" dirty="0">
                <a:latin typeface="+mn-lt"/>
                <a:cs typeface="Times New Roman" pitchFamily="18" charset="0"/>
              </a:rPr>
              <a:t>. </a:t>
            </a:r>
          </a:p>
          <a:p>
            <a:pPr indent="449263" algn="just" eaLnBrk="0" hangingPunct="0">
              <a:lnSpc>
                <a:spcPct val="150000"/>
              </a:lnSpc>
              <a:defRPr/>
            </a:pPr>
            <a:endParaRPr lang="ru-RU" sz="1400" dirty="0">
              <a:latin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42938" y="1357313"/>
          <a:ext cx="7786687" cy="3995928"/>
        </p:xfrm>
        <a:graphic>
          <a:graphicData uri="http://schemas.openxmlformats.org/drawingml/2006/table">
            <a:tbl>
              <a:tblPr/>
              <a:tblGrid>
                <a:gridCol w="798512"/>
                <a:gridCol w="1309688"/>
                <a:gridCol w="635000"/>
                <a:gridCol w="827087"/>
                <a:gridCol w="828675"/>
                <a:gridCol w="779463"/>
                <a:gridCol w="777875"/>
                <a:gridCol w="911225"/>
                <a:gridCol w="919162"/>
              </a:tblGrid>
              <a:tr h="18891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по каталогу ВИР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Название, происхождение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 1000 семян, г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бобов шт.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продук-тивных ветвей, шт.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 семян с растения, г.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</a:tr>
              <a:tr h="1587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главном стебле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боковых ветвях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растении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5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 пазушных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3365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Детерминант 2,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133,7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3367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Детерминант 4,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8,4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7,9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3368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Детерминант 5,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Брянск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141,7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7,4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15,1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L-300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116,3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7,9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11,4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L-155,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Польша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133,3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8,9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12,5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58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2697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Ланедекс 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13,4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3525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БСХА-405,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Беларусь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9,4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3696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Линия 16,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Московская обл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110,7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8,6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Ладный, Московская обл.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99,7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9,5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3546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Дикаф 14, Московская обл.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128,7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1819" marR="6181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28688" y="642938"/>
            <a:ext cx="7215187" cy="3762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 eaLnBrk="0" hangingPunct="0">
              <a:lnSpc>
                <a:spcPct val="150000"/>
              </a:lnSpc>
              <a:defRPr/>
            </a:pPr>
            <a:r>
              <a:rPr lang="ru-RU" sz="1400" b="1" dirty="0" err="1">
                <a:solidFill>
                  <a:srgbClr val="FF0000"/>
                </a:solidFill>
                <a:cs typeface="Times New Roman" pitchFamily="18" charset="0"/>
              </a:rPr>
              <a:t>Малоалкалоидные</a:t>
            </a:r>
            <a:r>
              <a:rPr lang="ru-RU" sz="1400" b="1" dirty="0">
                <a:solidFill>
                  <a:srgbClr val="FF0000"/>
                </a:solidFill>
                <a:cs typeface="Times New Roman" pitchFamily="18" charset="0"/>
              </a:rPr>
              <a:t> сорта и линии с растрескивающимися бобами</a:t>
            </a:r>
            <a:r>
              <a:rPr lang="ru-RU" sz="1400" dirty="0">
                <a:cs typeface="Times New Roman" pitchFamily="18" charset="0"/>
              </a:rPr>
              <a:t>: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642938" y="642938"/>
            <a:ext cx="78581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just" eaLnBrk="0" hangingPunct="0">
              <a:lnSpc>
                <a:spcPct val="150000"/>
              </a:lnSpc>
              <a:buFontTx/>
              <a:buChar char="•"/>
            </a:pPr>
            <a:r>
              <a:rPr lang="ru-RU" sz="1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алкалоидные линии и сорта с растрескивающимися бобами: </a:t>
            </a:r>
          </a:p>
          <a:p>
            <a:pPr indent="449263" algn="just" eaLnBrk="0" hangingPunct="0">
              <a:lnSpc>
                <a:spcPct val="150000"/>
              </a:lnSpc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к-1354 Мелкосемянный (Латвия), к-2983 Мелкосемянный 63, к-3218 АБР-1, к-3521 БСХА-270 (Беларусь), к-3288 Немчиновский 846 х 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Mut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1, к-3289 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Mut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x Frost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, к-3551 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Mut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x Frost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, к-3836 ТСХА-16 (Московская обл.), к-3800 Жемчуг (Россия). </a:t>
            </a:r>
          </a:p>
          <a:p>
            <a:pPr indent="449263" algn="just" eaLnBrk="0" hangingPunct="0">
              <a:lnSpc>
                <a:spcPct val="150000"/>
              </a:lnSpc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Благодаря повышенной алкалоидности, эти образцы были устойчивы к вредителям, не поражались бурой пятнистостью листьев, были более толерантны к фузариозу. По семенной продуктивности выделялись образцы: к-3288 Немчиновский 846 х 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Mut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1, к-3551 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Mut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x Frost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(5,2-5,6 г с растения) с высокими показателями веса 1000 семян (132-136 г.), числа бобов с растения (15-18 шт.), в том числе - с главного стебля (9-10 шт., из них 4,7-5,8 в пазухах).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57188" y="1214438"/>
          <a:ext cx="8501062" cy="4429511"/>
        </p:xfrm>
        <a:graphic>
          <a:graphicData uri="http://schemas.openxmlformats.org/drawingml/2006/table">
            <a:tbl>
              <a:tblPr/>
              <a:tblGrid>
                <a:gridCol w="571500"/>
                <a:gridCol w="2214562"/>
                <a:gridCol w="642938"/>
                <a:gridCol w="714375"/>
                <a:gridCol w="857250"/>
                <a:gridCol w="857250"/>
                <a:gridCol w="785812"/>
                <a:gridCol w="1000125"/>
                <a:gridCol w="857250"/>
              </a:tblGrid>
              <a:tr h="12382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по ката-логу ВИР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Название, происхождение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 1000 семян, г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бобов шт.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продук-тивных ветвей, шт.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 семян с растения,  г.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</a:tr>
              <a:tr h="246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главном стебле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боковых ветвях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растении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98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 пазушных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3800</a:t>
                      </a: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Жемчуг, Россия</a:t>
                      </a: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93</a:t>
                      </a: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6,9</a:t>
                      </a: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5,5</a:t>
                      </a: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12,4</a:t>
                      </a: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2,6</a:t>
                      </a: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2,8</a:t>
                      </a: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Мелкосемянный, Латвия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2983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Мелкосемянный 63,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84,7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3521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БСХА-270,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133,7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3218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АБР-1, Беларусь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23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3836</a:t>
                      </a: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ТСХА-16</a:t>
                      </a: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117</a:t>
                      </a: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4,7</a:t>
                      </a: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1,7</a:t>
                      </a: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3,8</a:t>
                      </a: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11,8</a:t>
                      </a: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1,8</a:t>
                      </a: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4,1</a:t>
                      </a: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3288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Немчиновский 846 х Mut 1,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17,9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3289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Mut 1 x Frost,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112,7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4,7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3551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Mut 1 x Frost, Московская обл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120,3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Ладный,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99,7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14,7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3546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Дикаф 14, Московская обл.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128,7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421" marR="3442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71500" y="571500"/>
            <a:ext cx="8286750" cy="4619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indent="449263" algn="just" eaLnBrk="0" hangingPunct="0">
              <a:lnSpc>
                <a:spcPct val="150000"/>
              </a:lnSpc>
              <a:buFontTx/>
              <a:buChar char="•"/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алкалоидные линии и сорта с растрескивающимися бобами: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1"/>
          <p:cNvSpPr>
            <a:spLocks noChangeArrowheads="1"/>
          </p:cNvSpPr>
          <p:nvPr/>
        </p:nvSpPr>
        <p:spPr bwMode="auto">
          <a:xfrm>
            <a:off x="714375" y="642938"/>
            <a:ext cx="75723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/>
              <a:t>	</a:t>
            </a:r>
          </a:p>
          <a:p>
            <a:pPr indent="449263" algn="just" eaLnBrk="0" hangingPunct="0">
              <a:defRPr/>
            </a:pPr>
            <a:r>
              <a:rPr lang="ru-RU" sz="1400" dirty="0"/>
              <a:t>	</a:t>
            </a:r>
            <a:r>
              <a:rPr lang="ru-RU" sz="1400" dirty="0">
                <a:cs typeface="Times New Roman" pitchFamily="18" charset="0"/>
              </a:rPr>
              <a:t> Описание образцов мировой коллекции </a:t>
            </a:r>
            <a:r>
              <a:rPr lang="en-US" sz="1400" i="1" dirty="0" err="1">
                <a:cs typeface="Times New Roman" pitchFamily="18" charset="0"/>
              </a:rPr>
              <a:t>Lupinus</a:t>
            </a:r>
            <a:r>
              <a:rPr lang="en-US" sz="1400" i="1" dirty="0">
                <a:cs typeface="Times New Roman" pitchFamily="18" charset="0"/>
              </a:rPr>
              <a:t> </a:t>
            </a:r>
            <a:r>
              <a:rPr lang="en-US" sz="1400" i="1" dirty="0" err="1">
                <a:cs typeface="Times New Roman" pitchFamily="18" charset="0"/>
              </a:rPr>
              <a:t>angustifolius</a:t>
            </a:r>
            <a:r>
              <a:rPr lang="en-US" sz="1400" i="1" dirty="0">
                <a:cs typeface="Times New Roman" pitchFamily="18" charset="0"/>
              </a:rPr>
              <a:t> L</a:t>
            </a:r>
            <a:r>
              <a:rPr lang="ru-RU" sz="1400" i="1" dirty="0">
                <a:cs typeface="Times New Roman" pitchFamily="18" charset="0"/>
              </a:rPr>
              <a:t>.</a:t>
            </a:r>
            <a:r>
              <a:rPr lang="ru-RU" sz="1400" dirty="0">
                <a:cs typeface="Times New Roman" pitchFamily="18" charset="0"/>
              </a:rPr>
              <a:t> проводится согласно классификатору ВИР (</a:t>
            </a:r>
            <a:r>
              <a:rPr lang="ru-RU" sz="1400" dirty="0" err="1">
                <a:cs typeface="Times New Roman" pitchFamily="18" charset="0"/>
              </a:rPr>
              <a:t>Широкий.унифицированный</a:t>
            </a:r>
            <a:r>
              <a:rPr lang="ru-RU" sz="1400" dirty="0">
                <a:cs typeface="Times New Roman" pitchFamily="18" charset="0"/>
              </a:rPr>
              <a:t>.., 1983). </a:t>
            </a:r>
          </a:p>
          <a:p>
            <a:pPr indent="449263" algn="just" eaLnBrk="0" hangingPunct="0">
              <a:defRPr/>
            </a:pPr>
            <a:endParaRPr lang="ru-RU" sz="1400" dirty="0">
              <a:cs typeface="Times New Roman" pitchFamily="18" charset="0"/>
            </a:endParaRPr>
          </a:p>
          <a:p>
            <a:pPr indent="449263" algn="just" eaLnBrk="0" hangingPunct="0">
              <a:defRPr/>
            </a:pPr>
            <a:r>
              <a:rPr lang="ru-RU" sz="1400" dirty="0">
                <a:cs typeface="Times New Roman" pitchFamily="18" charset="0"/>
              </a:rPr>
              <a:t>Для таксономической характеристики выделенных образцов используется систематика </a:t>
            </a:r>
            <a:r>
              <a:rPr lang="ru-RU" sz="1400" dirty="0" err="1">
                <a:cs typeface="Times New Roman" pitchFamily="18" charset="0"/>
              </a:rPr>
              <a:t>Курловича</a:t>
            </a:r>
            <a:r>
              <a:rPr lang="ru-RU" sz="1400" dirty="0">
                <a:cs typeface="Times New Roman" pitchFamily="18" charset="0"/>
              </a:rPr>
              <a:t> Б.С. - Станкевич А.К. (</a:t>
            </a:r>
            <a:r>
              <a:rPr lang="ru-RU" sz="1400" dirty="0" err="1">
                <a:cs typeface="Times New Roman" pitchFamily="18" charset="0"/>
              </a:rPr>
              <a:t>Курловича</a:t>
            </a:r>
            <a:r>
              <a:rPr lang="ru-RU" sz="1400" dirty="0">
                <a:cs typeface="Times New Roman" pitchFamily="18" charset="0"/>
              </a:rPr>
              <a:t> Б.С., Станкевич А.К., 1990), дополненная Б.С. </a:t>
            </a:r>
            <a:r>
              <a:rPr lang="ru-RU" sz="1400" dirty="0" err="1">
                <a:cs typeface="Times New Roman" pitchFamily="18" charset="0"/>
              </a:rPr>
              <a:t>Курловичем</a:t>
            </a:r>
            <a:r>
              <a:rPr lang="ru-RU" sz="1400" dirty="0">
                <a:cs typeface="Times New Roman" pitchFamily="18" charset="0"/>
              </a:rPr>
              <a:t> (</a:t>
            </a:r>
            <a:r>
              <a:rPr lang="en-US" sz="1400" dirty="0" err="1">
                <a:cs typeface="Times New Roman" pitchFamily="18" charset="0"/>
              </a:rPr>
              <a:t>Kurlovich</a:t>
            </a:r>
            <a:r>
              <a:rPr lang="en-US" sz="1400" dirty="0">
                <a:cs typeface="Times New Roman" pitchFamily="18" charset="0"/>
              </a:rPr>
              <a:t> B</a:t>
            </a:r>
            <a:r>
              <a:rPr lang="ru-RU" sz="1400" dirty="0">
                <a:cs typeface="Times New Roman" pitchFamily="18" charset="0"/>
              </a:rPr>
              <a:t>.</a:t>
            </a:r>
            <a:r>
              <a:rPr lang="en-US" sz="1400" dirty="0">
                <a:cs typeface="Times New Roman" pitchFamily="18" charset="0"/>
              </a:rPr>
              <a:t>S</a:t>
            </a:r>
            <a:r>
              <a:rPr lang="ru-RU" sz="1400" dirty="0">
                <a:cs typeface="Times New Roman" pitchFamily="18" charset="0"/>
              </a:rPr>
              <a:t>., 2002) и Н.С. </a:t>
            </a:r>
            <a:r>
              <a:rPr lang="ru-RU" sz="1400" dirty="0" err="1">
                <a:cs typeface="Times New Roman" pitchFamily="18" charset="0"/>
              </a:rPr>
              <a:t>Купцовым</a:t>
            </a:r>
            <a:r>
              <a:rPr lang="ru-RU" sz="1400" dirty="0">
                <a:cs typeface="Times New Roman" pitchFamily="18" charset="0"/>
              </a:rPr>
              <a:t> (Купцов Н.С., </a:t>
            </a:r>
            <a:r>
              <a:rPr lang="ru-RU" sz="1400" dirty="0" err="1">
                <a:cs typeface="Times New Roman" pitchFamily="18" charset="0"/>
              </a:rPr>
              <a:t>Такунов</a:t>
            </a:r>
            <a:r>
              <a:rPr lang="ru-RU" sz="1400" dirty="0">
                <a:cs typeface="Times New Roman" pitchFamily="18" charset="0"/>
              </a:rPr>
              <a:t> И.П., 2006), которая включает в себя 29 разновидностей, 16 </a:t>
            </a:r>
            <a:r>
              <a:rPr lang="ru-RU" sz="1400" dirty="0" err="1">
                <a:cs typeface="Times New Roman" pitchFamily="18" charset="0"/>
              </a:rPr>
              <a:t>подразновидностей</a:t>
            </a:r>
            <a:r>
              <a:rPr lang="ru-RU" sz="1400" dirty="0">
                <a:cs typeface="Times New Roman" pitchFamily="18" charset="0"/>
              </a:rPr>
              <a:t>, 25 </a:t>
            </a:r>
            <a:r>
              <a:rPr lang="ru-RU" sz="1400" dirty="0" err="1">
                <a:cs typeface="Times New Roman" pitchFamily="18" charset="0"/>
              </a:rPr>
              <a:t>детерминантных</a:t>
            </a:r>
            <a:r>
              <a:rPr lang="ru-RU" sz="1400" dirty="0">
                <a:cs typeface="Times New Roman" pitchFamily="18" charset="0"/>
              </a:rPr>
              <a:t> и 2 </a:t>
            </a:r>
            <a:r>
              <a:rPr lang="ru-RU" sz="1400" dirty="0" err="1">
                <a:cs typeface="Times New Roman" pitchFamily="18" charset="0"/>
              </a:rPr>
              <a:t>фасциированных</a:t>
            </a:r>
            <a:r>
              <a:rPr lang="ru-RU" sz="1400" dirty="0">
                <a:cs typeface="Times New Roman" pitchFamily="18" charset="0"/>
              </a:rPr>
              <a:t> формы. </a:t>
            </a:r>
            <a:endParaRPr lang="ru-RU" sz="1400" dirty="0"/>
          </a:p>
        </p:txBody>
      </p:sp>
      <p:pic>
        <p:nvPicPr>
          <p:cNvPr id="19459" name="Picture 4" descr="D:\МИХНЕВО\Все фото по Михнево\02072009\P1050675.JPG"/>
          <p:cNvPicPr>
            <a:picLocks noChangeAspect="1" noChangeArrowheads="1"/>
          </p:cNvPicPr>
          <p:nvPr/>
        </p:nvPicPr>
        <p:blipFill>
          <a:blip r:embed="rId2">
            <a:lum bright="20000" contrast="30000"/>
          </a:blip>
          <a:srcRect l="34769" b="18321"/>
          <a:stretch>
            <a:fillRect/>
          </a:stretch>
        </p:blipFill>
        <p:spPr bwMode="auto">
          <a:xfrm>
            <a:off x="5357813" y="2714625"/>
            <a:ext cx="316706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Прямоугольник 4"/>
          <p:cNvSpPr>
            <a:spLocks noChangeArrowheads="1"/>
          </p:cNvSpPr>
          <p:nvPr/>
        </p:nvSpPr>
        <p:spPr bwMode="auto">
          <a:xfrm>
            <a:off x="714375" y="2786063"/>
            <a:ext cx="4572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 eaLnBrk="0" hangingPunct="0"/>
            <a:r>
              <a:rPr lang="ru-RU" sz="1400">
                <a:cs typeface="Times New Roman" pitchFamily="18" charset="0"/>
              </a:rPr>
              <a:t>Классификация выделяет:</a:t>
            </a:r>
          </a:p>
          <a:p>
            <a:pPr indent="449263" algn="just" eaLnBrk="0" hangingPunct="0">
              <a:buFont typeface="Arial" charset="0"/>
              <a:buChar char="•"/>
            </a:pPr>
            <a:r>
              <a:rPr lang="ru-RU" sz="1400">
                <a:cs typeface="Times New Roman" pitchFamily="18" charset="0"/>
              </a:rPr>
              <a:t> </a:t>
            </a:r>
            <a:r>
              <a:rPr lang="ru-RU" sz="1400" b="1">
                <a:cs typeface="Times New Roman" pitchFamily="18" charset="0"/>
              </a:rPr>
              <a:t>разновидности</a:t>
            </a:r>
            <a:r>
              <a:rPr lang="ru-RU" sz="1400">
                <a:cs typeface="Times New Roman" pitchFamily="18" charset="0"/>
              </a:rPr>
              <a:t> люпина узколистного - по окраске венчика и окраске и рисунку на семенной кожуре, </a:t>
            </a:r>
          </a:p>
          <a:p>
            <a:pPr indent="449263" algn="just" eaLnBrk="0" hangingPunct="0">
              <a:buFont typeface="Arial" charset="0"/>
              <a:buChar char="•"/>
            </a:pPr>
            <a:r>
              <a:rPr lang="ru-RU" sz="1400" b="1">
                <a:cs typeface="Times New Roman" pitchFamily="18" charset="0"/>
              </a:rPr>
              <a:t>подразновидности</a:t>
            </a:r>
            <a:r>
              <a:rPr lang="ru-RU" sz="1400">
                <a:cs typeface="Times New Roman" pitchFamily="18" charset="0"/>
              </a:rPr>
              <a:t> - по окраске и наличию антоциана на вегетативных органах. </a:t>
            </a:r>
          </a:p>
          <a:p>
            <a:pPr indent="449263" algn="just" eaLnBrk="0" hangingPunct="0">
              <a:buFont typeface="Arial" charset="0"/>
              <a:buChar char="•"/>
            </a:pPr>
            <a:r>
              <a:rPr lang="ru-RU" sz="1400" b="1">
                <a:cs typeface="Times New Roman" pitchFamily="18" charset="0"/>
              </a:rPr>
              <a:t>формы</a:t>
            </a:r>
            <a:r>
              <a:rPr lang="ru-RU" sz="1400">
                <a:cs typeface="Times New Roman" pitchFamily="18" charset="0"/>
              </a:rPr>
              <a:t> - детерминантные и фасциированные морфотипы.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надо\DSC007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>
          <a:xfrm>
            <a:off x="2530475" y="3643313"/>
            <a:ext cx="1770063" cy="2357437"/>
          </a:xfrm>
          <a:noFill/>
        </p:spPr>
      </p:pic>
      <p:pic>
        <p:nvPicPr>
          <p:cNvPr id="20483" name="Picture 4" descr="F:\надо\DSC00718.JPG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 l="34250" r="24800" b="11151"/>
          <a:stretch>
            <a:fillRect/>
          </a:stretch>
        </p:blipFill>
        <p:spPr bwMode="auto">
          <a:xfrm>
            <a:off x="6572250" y="857250"/>
            <a:ext cx="1643063" cy="267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 descr="F:\надо\S7002881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63" y="928688"/>
            <a:ext cx="33607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 descr="F:\надо\S7002966 (2).JPG"/>
          <p:cNvPicPr>
            <a:picLocks noChangeAspect="1" noChangeArrowheads="1"/>
          </p:cNvPicPr>
          <p:nvPr/>
        </p:nvPicPr>
        <p:blipFill>
          <a:blip r:embed="rId5">
            <a:lum bright="-10000"/>
          </a:blip>
          <a:srcRect t="12013" r="27231"/>
          <a:stretch>
            <a:fillRect/>
          </a:stretch>
        </p:blipFill>
        <p:spPr bwMode="auto">
          <a:xfrm>
            <a:off x="714375" y="928688"/>
            <a:ext cx="154622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7" descr="F:\надо\и0144536 олигарх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8" y="3643313"/>
            <a:ext cx="1728787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8" descr="F:\надо\к-1981 немчиновский 846 (1) .JPG"/>
          <p:cNvPicPr>
            <a:picLocks noChangeAspect="1" noChangeArrowheads="1"/>
          </p:cNvPicPr>
          <p:nvPr/>
        </p:nvPicPr>
        <p:blipFill>
          <a:blip r:embed="rId7"/>
          <a:srcRect t="23750"/>
          <a:stretch>
            <a:fillRect/>
          </a:stretch>
        </p:blipFill>
        <p:spPr bwMode="auto">
          <a:xfrm>
            <a:off x="6269038" y="3643313"/>
            <a:ext cx="22463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9" descr="F:\надо\к-2877 линия н 56-23 тсха (1) 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9125" y="3643313"/>
            <a:ext cx="1754188" cy="231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1357313" y="428625"/>
            <a:ext cx="6429375" cy="40798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Различная окраска венчика цветка  у люпина узколистного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F:\надо\PC110088.JPG"/>
          <p:cNvPicPr>
            <a:picLocks noChangeAspect="1" noChangeArrowheads="1"/>
          </p:cNvPicPr>
          <p:nvPr/>
        </p:nvPicPr>
        <p:blipFill>
          <a:blip r:embed="rId3"/>
          <a:srcRect l="50381" t="56329" r="22453" b="22983"/>
          <a:stretch>
            <a:fillRect/>
          </a:stretch>
        </p:blipFill>
        <p:spPr bwMode="auto">
          <a:xfrm>
            <a:off x="7215188" y="4071938"/>
            <a:ext cx="10001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F:\надо\PC110009.JPG"/>
          <p:cNvPicPr>
            <a:picLocks noChangeAspect="1" noChangeArrowheads="1"/>
          </p:cNvPicPr>
          <p:nvPr/>
        </p:nvPicPr>
        <p:blipFill>
          <a:blip r:embed="rId4">
            <a:lum bright="20000" contrast="30000"/>
          </a:blip>
          <a:srcRect l="13776" t="15350" r="14563" b="6950"/>
          <a:stretch>
            <a:fillRect/>
          </a:stretch>
        </p:blipFill>
        <p:spPr bwMode="auto">
          <a:xfrm>
            <a:off x="2571750" y="428625"/>
            <a:ext cx="2100263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F:\надо\PC110018.JPG"/>
          <p:cNvPicPr>
            <a:picLocks noChangeAspect="1" noChangeArrowheads="1"/>
          </p:cNvPicPr>
          <p:nvPr/>
        </p:nvPicPr>
        <p:blipFill>
          <a:blip r:embed="rId5">
            <a:lum bright="20000" contrast="30000"/>
          </a:blip>
          <a:srcRect l="12988" t="10101" r="9052"/>
          <a:stretch>
            <a:fillRect/>
          </a:stretch>
        </p:blipFill>
        <p:spPr bwMode="auto">
          <a:xfrm>
            <a:off x="500063" y="428625"/>
            <a:ext cx="20034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 descr="F:\надо\PC110030.JPG"/>
          <p:cNvPicPr>
            <a:picLocks noChangeAspect="1" noChangeArrowheads="1"/>
          </p:cNvPicPr>
          <p:nvPr/>
        </p:nvPicPr>
        <p:blipFill>
          <a:blip r:embed="rId6"/>
          <a:srcRect l="17712" t="6950" r="12988" b="6950"/>
          <a:stretch>
            <a:fillRect/>
          </a:stretch>
        </p:blipFill>
        <p:spPr bwMode="auto">
          <a:xfrm>
            <a:off x="4857750" y="571500"/>
            <a:ext cx="183991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7" descr="F:\надо\PC110039.JPG"/>
          <p:cNvPicPr>
            <a:picLocks noChangeAspect="1" noChangeArrowheads="1"/>
          </p:cNvPicPr>
          <p:nvPr/>
        </p:nvPicPr>
        <p:blipFill>
          <a:blip r:embed="rId7"/>
          <a:srcRect l="17712" t="5901"/>
          <a:stretch>
            <a:fillRect/>
          </a:stretch>
        </p:blipFill>
        <p:spPr bwMode="auto">
          <a:xfrm>
            <a:off x="500063" y="2357438"/>
            <a:ext cx="1928812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8" descr="F:\надо\PC11004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71750" y="2382838"/>
            <a:ext cx="2143125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9" descr="F:\надо\PC110046.JPG"/>
          <p:cNvPicPr>
            <a:picLocks noChangeAspect="1" noChangeArrowheads="1"/>
          </p:cNvPicPr>
          <p:nvPr/>
        </p:nvPicPr>
        <p:blipFill>
          <a:blip r:embed="rId9">
            <a:lum bright="20000" contrast="20000"/>
          </a:blip>
          <a:srcRect l="16138" r="9052" b="8002"/>
          <a:stretch>
            <a:fillRect/>
          </a:stretch>
        </p:blipFill>
        <p:spPr bwMode="auto">
          <a:xfrm>
            <a:off x="6786563" y="571500"/>
            <a:ext cx="185896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1" descr="F:\надо\PC110065.JPG"/>
          <p:cNvPicPr>
            <a:picLocks noChangeAspect="1" noChangeArrowheads="1"/>
          </p:cNvPicPr>
          <p:nvPr/>
        </p:nvPicPr>
        <p:blipFill>
          <a:blip r:embed="rId10"/>
          <a:srcRect l="17712" t="10101" r="19289" b="8002"/>
          <a:stretch>
            <a:fillRect/>
          </a:stretch>
        </p:blipFill>
        <p:spPr bwMode="auto">
          <a:xfrm>
            <a:off x="6929438" y="2357438"/>
            <a:ext cx="1655762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2" descr="F:\надо\PC110074.JPG"/>
          <p:cNvPicPr>
            <a:picLocks noChangeAspect="1" noChangeArrowheads="1"/>
          </p:cNvPicPr>
          <p:nvPr/>
        </p:nvPicPr>
        <p:blipFill>
          <a:blip r:embed="rId11"/>
          <a:srcRect l="8263"/>
          <a:stretch>
            <a:fillRect/>
          </a:stretch>
        </p:blipFill>
        <p:spPr bwMode="auto">
          <a:xfrm>
            <a:off x="4857750" y="2357438"/>
            <a:ext cx="1989138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143375" y="285750"/>
            <a:ext cx="2500313" cy="33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b">
            <a:normAutofit/>
          </a:bodyPr>
          <a:lstStyle/>
          <a:p>
            <a:pPr>
              <a:defRPr/>
            </a:pPr>
            <a:r>
              <a:rPr lang="ru-RU" sz="1600" b="1" dirty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сине- и </a:t>
            </a:r>
            <a:r>
              <a:rPr lang="ru-RU" sz="1600" b="1" dirty="0" err="1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розовоцветковых</a:t>
            </a:r>
            <a:endParaRPr lang="ru-RU" sz="1600" b="1" dirty="0"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357813" y="4214813"/>
            <a:ext cx="1571625" cy="33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b">
            <a:normAutofit fontScale="92500"/>
          </a:bodyPr>
          <a:lstStyle/>
          <a:p>
            <a:pPr>
              <a:defRPr/>
            </a:pPr>
            <a:r>
              <a:rPr lang="ru-RU" sz="1600" b="1" dirty="0" err="1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белоцветковых</a:t>
            </a:r>
            <a:endParaRPr lang="ru-RU" sz="1600" b="1" dirty="0"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88" y="214313"/>
            <a:ext cx="3513137" cy="369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Разнообразие по окраске семян:</a:t>
            </a:r>
            <a:endParaRPr lang="ru-RU" dirty="0"/>
          </a:p>
        </p:txBody>
      </p:sp>
      <p:pic>
        <p:nvPicPr>
          <p:cNvPr id="21518" name="Picture 7" descr="F:\надо\PC110089.JPG"/>
          <p:cNvPicPr>
            <a:picLocks noChangeAspect="1" noChangeArrowheads="1"/>
          </p:cNvPicPr>
          <p:nvPr/>
        </p:nvPicPr>
        <p:blipFill>
          <a:blip r:embed="rId12"/>
          <a:srcRect l="15350" t="56119" r="36227" b="12201"/>
          <a:stretch>
            <a:fillRect/>
          </a:stretch>
        </p:blipFill>
        <p:spPr bwMode="auto">
          <a:xfrm>
            <a:off x="3643313" y="4000500"/>
            <a:ext cx="1357312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4" descr="F:\надо\PC110079.JPG"/>
          <p:cNvPicPr>
            <a:picLocks noChangeAspect="1" noChangeArrowheads="1"/>
          </p:cNvPicPr>
          <p:nvPr/>
        </p:nvPicPr>
        <p:blipFill>
          <a:blip r:embed="rId13"/>
          <a:srcRect r="20863"/>
          <a:stretch>
            <a:fillRect/>
          </a:stretch>
        </p:blipFill>
        <p:spPr bwMode="auto">
          <a:xfrm>
            <a:off x="6858000" y="4714875"/>
            <a:ext cx="173355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5" descr="F:\надо\PC110087.JPG"/>
          <p:cNvPicPr>
            <a:picLocks noChangeAspect="1" noChangeArrowheads="1"/>
          </p:cNvPicPr>
          <p:nvPr/>
        </p:nvPicPr>
        <p:blipFill>
          <a:blip r:embed="rId14">
            <a:lum contrast="10000"/>
          </a:blip>
          <a:srcRect l="21651" r="13776" b="13251"/>
          <a:stretch>
            <a:fillRect/>
          </a:stretch>
        </p:blipFill>
        <p:spPr bwMode="auto">
          <a:xfrm>
            <a:off x="5143500" y="4714875"/>
            <a:ext cx="1590675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1" name="Picture 2" descr="F:\надо\PC110043.JPG"/>
          <p:cNvPicPr>
            <a:picLocks noChangeAspect="1" noChangeArrowheads="1"/>
          </p:cNvPicPr>
          <p:nvPr/>
        </p:nvPicPr>
        <p:blipFill>
          <a:blip r:embed="rId15"/>
          <a:srcRect l="12201" r="12199"/>
          <a:stretch>
            <a:fillRect/>
          </a:stretch>
        </p:blipFill>
        <p:spPr bwMode="auto">
          <a:xfrm>
            <a:off x="3429000" y="4714875"/>
            <a:ext cx="15843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2" name="Picture 2" descr="F:\надо\PC110021.JPG"/>
          <p:cNvPicPr>
            <a:picLocks noChangeAspect="1" noChangeArrowheads="1"/>
          </p:cNvPicPr>
          <p:nvPr/>
        </p:nvPicPr>
        <p:blipFill>
          <a:blip r:embed="rId16"/>
          <a:srcRect l="13776" t="12083" r="9389"/>
          <a:stretch>
            <a:fillRect/>
          </a:stretch>
        </p:blipFill>
        <p:spPr bwMode="auto">
          <a:xfrm>
            <a:off x="857250" y="4714875"/>
            <a:ext cx="1857375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Заголовок 1"/>
          <p:cNvSpPr txBox="1">
            <a:spLocks/>
          </p:cNvSpPr>
          <p:nvPr/>
        </p:nvSpPr>
        <p:spPr>
          <a:xfrm>
            <a:off x="500063" y="4071938"/>
            <a:ext cx="2928937" cy="4794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b"/>
          <a:lstStyle/>
          <a:p>
            <a:pPr algn="ctr">
              <a:defRPr/>
            </a:pPr>
            <a:r>
              <a:rPr lang="ru-RU" sz="1400" b="1" dirty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 бледно-фиолетовой окраской венчика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:\ФОТО\морфология-люпин\lupinus-всходы 2014\DSC01154.JPG"/>
          <p:cNvPicPr>
            <a:picLocks noChangeAspect="1" noChangeArrowheads="1"/>
          </p:cNvPicPr>
          <p:nvPr/>
        </p:nvPicPr>
        <p:blipFill>
          <a:blip r:embed="rId2">
            <a:lum bright="20000" contrast="30000"/>
          </a:blip>
          <a:srcRect l="34895" t="43518" r="21007"/>
          <a:stretch>
            <a:fillRect/>
          </a:stretch>
        </p:blipFill>
        <p:spPr bwMode="auto">
          <a:xfrm>
            <a:off x="5429250" y="4143375"/>
            <a:ext cx="260350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H:\ФОТО\морфология-люпин\lupinus-всходы 2014\DSC01161.JPG"/>
          <p:cNvPicPr>
            <a:picLocks noChangeAspect="1" noChangeArrowheads="1"/>
          </p:cNvPicPr>
          <p:nvPr/>
        </p:nvPicPr>
        <p:blipFill>
          <a:blip r:embed="rId3"/>
          <a:srcRect t="23380" r="15797" b="21529"/>
          <a:stretch>
            <a:fillRect/>
          </a:stretch>
        </p:blipFill>
        <p:spPr bwMode="auto">
          <a:xfrm>
            <a:off x="357188" y="4278313"/>
            <a:ext cx="4786312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2" descr="D:\МИХНЕВО\Все фото по Михнево\зернобобовые\фото 2011\люпин.jpg"/>
          <p:cNvPicPr>
            <a:picLocks noChangeAspect="1" noChangeArrowheads="1"/>
          </p:cNvPicPr>
          <p:nvPr/>
        </p:nvPicPr>
        <p:blipFill>
          <a:blip r:embed="rId4"/>
          <a:srcRect l="6996" r="37033"/>
          <a:stretch>
            <a:fillRect/>
          </a:stretch>
        </p:blipFill>
        <p:spPr bwMode="auto">
          <a:xfrm>
            <a:off x="7429500" y="3571875"/>
            <a:ext cx="13493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H:\ФОТО\2015\гербарий и биохимия 2015\всходы\DSC03471.JPG"/>
          <p:cNvPicPr>
            <a:picLocks noChangeAspect="1" noChangeArrowheads="1"/>
          </p:cNvPicPr>
          <p:nvPr/>
        </p:nvPicPr>
        <p:blipFill>
          <a:blip r:embed="rId5">
            <a:lum bright="20000" contrast="20000"/>
          </a:blip>
          <a:srcRect l="26801" t="16081" r="19597" b="15578"/>
          <a:stretch>
            <a:fillRect/>
          </a:stretch>
        </p:blipFill>
        <p:spPr bwMode="auto">
          <a:xfrm>
            <a:off x="6786563" y="714375"/>
            <a:ext cx="17145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" descr="H:\ФОТО\2015\гербарий и биохимия 2015\всходы\DSC03420.JPG"/>
          <p:cNvPicPr>
            <a:picLocks noChangeAspect="1" noChangeArrowheads="1"/>
          </p:cNvPicPr>
          <p:nvPr/>
        </p:nvPicPr>
        <p:blipFill>
          <a:blip r:embed="rId6">
            <a:lum bright="10000" contrast="30000"/>
          </a:blip>
          <a:srcRect t="11365" r="21210" b="20451"/>
          <a:stretch>
            <a:fillRect/>
          </a:stretch>
        </p:blipFill>
        <p:spPr bwMode="auto">
          <a:xfrm>
            <a:off x="4572000" y="1071563"/>
            <a:ext cx="2166938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2" descr="H:\ФОТО\2015\гербарий и биохимия 2015\всходы\DSC03425.JPG"/>
          <p:cNvPicPr>
            <a:picLocks noChangeAspect="1" noChangeArrowheads="1"/>
          </p:cNvPicPr>
          <p:nvPr/>
        </p:nvPicPr>
        <p:blipFill>
          <a:blip r:embed="rId7">
            <a:lum bright="20000" contrast="20000"/>
          </a:blip>
          <a:srcRect l="21426" t="17854" r="16667" b="3572"/>
          <a:stretch>
            <a:fillRect/>
          </a:stretch>
        </p:blipFill>
        <p:spPr bwMode="auto">
          <a:xfrm rot="10800000">
            <a:off x="500063" y="1000125"/>
            <a:ext cx="18573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3" descr="H:\ФОТО\2015\гербарий и биохимия 2015\всходы\DSC03428.JPG"/>
          <p:cNvPicPr>
            <a:picLocks noChangeAspect="1" noChangeArrowheads="1"/>
          </p:cNvPicPr>
          <p:nvPr/>
        </p:nvPicPr>
        <p:blipFill>
          <a:blip r:embed="rId8">
            <a:lum bright="20000" contrast="20000"/>
          </a:blip>
          <a:srcRect l="8163" t="14285" r="15643" b="16322"/>
          <a:stretch>
            <a:fillRect/>
          </a:stretch>
        </p:blipFill>
        <p:spPr bwMode="auto">
          <a:xfrm>
            <a:off x="2286000" y="1000125"/>
            <a:ext cx="2293938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714375" y="500063"/>
            <a:ext cx="6429375" cy="40798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Различная окраска семядолей у люпина узколистного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надо\DSC007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/>
          </a:blip>
          <a:srcRect/>
          <a:stretch>
            <a:fillRect/>
          </a:stretch>
        </p:blipFill>
        <p:spPr>
          <a:xfrm>
            <a:off x="2928938" y="3500438"/>
            <a:ext cx="2046287" cy="2728912"/>
          </a:xfrm>
          <a:noFill/>
        </p:spPr>
      </p:pic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143000" y="500063"/>
            <a:ext cx="6858000" cy="3206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Окраска вегетативных органов растений люпина  узколистного</a:t>
            </a:r>
          </a:p>
        </p:txBody>
      </p:sp>
      <p:pic>
        <p:nvPicPr>
          <p:cNvPr id="23556" name="Picture 4" descr="F:\надо\DSC00712 (2).JPG"/>
          <p:cNvPicPr>
            <a:picLocks noChangeAspect="1" noChangeArrowheads="1"/>
          </p:cNvPicPr>
          <p:nvPr/>
        </p:nvPicPr>
        <p:blipFill>
          <a:blip r:embed="rId3"/>
          <a:srcRect l="2261" t="9042" r="5025" b="12589"/>
          <a:stretch>
            <a:fillRect/>
          </a:stretch>
        </p:blipFill>
        <p:spPr bwMode="auto">
          <a:xfrm>
            <a:off x="5643563" y="4429125"/>
            <a:ext cx="292893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F:\надо\DSC00687.JPG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 l="21053"/>
          <a:stretch>
            <a:fillRect/>
          </a:stretch>
        </p:blipFill>
        <p:spPr bwMode="auto">
          <a:xfrm>
            <a:off x="500063" y="928688"/>
            <a:ext cx="24288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8" descr="F:\надо\DSC00685.JPG"/>
          <p:cNvPicPr>
            <a:picLocks noChangeAspect="1" noChangeArrowheads="1"/>
          </p:cNvPicPr>
          <p:nvPr/>
        </p:nvPicPr>
        <p:blipFill>
          <a:blip r:embed="rId5">
            <a:lum bright="-10000"/>
          </a:blip>
          <a:srcRect l="20175" t="20509" r="32137"/>
          <a:stretch>
            <a:fillRect/>
          </a:stretch>
        </p:blipFill>
        <p:spPr bwMode="auto">
          <a:xfrm>
            <a:off x="6643688" y="928688"/>
            <a:ext cx="1857375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9" descr="F:\надо\DSC00708.JPG"/>
          <p:cNvPicPr>
            <a:picLocks noChangeAspect="1" noChangeArrowheads="1"/>
          </p:cNvPicPr>
          <p:nvPr/>
        </p:nvPicPr>
        <p:blipFill>
          <a:blip r:embed="rId6"/>
          <a:srcRect l="14087" r="13132" b="4572"/>
          <a:stretch>
            <a:fillRect/>
          </a:stretch>
        </p:blipFill>
        <p:spPr bwMode="auto">
          <a:xfrm>
            <a:off x="428625" y="4143375"/>
            <a:ext cx="22145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5" descr="F:\надо\DSC00706.JPG"/>
          <p:cNvPicPr>
            <a:picLocks noChangeAspect="1" noChangeArrowheads="1"/>
          </p:cNvPicPr>
          <p:nvPr/>
        </p:nvPicPr>
        <p:blipFill>
          <a:blip r:embed="rId7">
            <a:lum bright="-10000"/>
          </a:blip>
          <a:srcRect/>
          <a:stretch>
            <a:fillRect/>
          </a:stretch>
        </p:blipFill>
        <p:spPr bwMode="auto">
          <a:xfrm>
            <a:off x="2928938" y="85725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3" descr="F:\надо\DSC00714.JPG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 l="15833"/>
          <a:stretch>
            <a:fillRect/>
          </a:stretch>
        </p:blipFill>
        <p:spPr bwMode="auto">
          <a:xfrm>
            <a:off x="5143500" y="2143125"/>
            <a:ext cx="2278063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3"/>
          <p:cNvSpPr>
            <a:spLocks noChangeArrowheads="1"/>
          </p:cNvSpPr>
          <p:nvPr/>
        </p:nvSpPr>
        <p:spPr bwMode="auto">
          <a:xfrm>
            <a:off x="1000125" y="714375"/>
            <a:ext cx="707231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cs typeface="Times New Roman" pitchFamily="18" charset="0"/>
              </a:rPr>
              <a:t>	Поскольку проявление признаков детерминации ветвления и фасциации контролируется генами, не связанными с генами окраски вегетативных и генеративных органов, такие формы теоретически возможны у всех установленных разновидностей и подразновидностей.</a:t>
            </a:r>
            <a:r>
              <a:rPr lang="ru-RU"/>
              <a:t> </a:t>
            </a:r>
          </a:p>
          <a:p>
            <a:r>
              <a:rPr lang="ru-RU"/>
              <a:t>	Изученные нами эпигональные мутанты относятся к семи разновидностям:</a:t>
            </a:r>
          </a:p>
          <a:p>
            <a:r>
              <a:rPr lang="ru-RU"/>
              <a:t>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синецветковые </a:t>
            </a:r>
            <a:r>
              <a:rPr lang="en-US" i="1"/>
              <a:t>var</a:t>
            </a:r>
            <a:r>
              <a:rPr lang="ru-RU" i="1"/>
              <a:t>. </a:t>
            </a:r>
            <a:r>
              <a:rPr lang="en-US" i="1"/>
              <a:t>corylinus</a:t>
            </a:r>
            <a:r>
              <a:rPr lang="ru-RU" i="1"/>
              <a:t>, </a:t>
            </a:r>
          </a:p>
          <a:p>
            <a:r>
              <a:rPr lang="en-US" i="1"/>
              <a:t>var</a:t>
            </a:r>
            <a:r>
              <a:rPr lang="ru-RU" i="1"/>
              <a:t>. </a:t>
            </a:r>
            <a:r>
              <a:rPr lang="en-US" i="1"/>
              <a:t>albopunctatus</a:t>
            </a:r>
            <a:r>
              <a:rPr lang="ru-RU" i="1"/>
              <a:t>, </a:t>
            </a:r>
          </a:p>
          <a:p>
            <a:r>
              <a:rPr lang="en-US" i="1"/>
              <a:t>var</a:t>
            </a:r>
            <a:r>
              <a:rPr lang="ru-RU" i="1"/>
              <a:t>. </a:t>
            </a:r>
            <a:r>
              <a:rPr lang="en-US" i="1"/>
              <a:t>angustifolius</a:t>
            </a:r>
            <a:r>
              <a:rPr lang="ru-RU" i="1"/>
              <a:t>, </a:t>
            </a:r>
          </a:p>
          <a:p>
            <a:r>
              <a:rPr lang="en-US" i="1"/>
              <a:t>var</a:t>
            </a:r>
            <a:r>
              <a:rPr lang="ru-RU" i="1"/>
              <a:t>. </a:t>
            </a:r>
            <a:r>
              <a:rPr lang="en-US" i="1"/>
              <a:t>griseomaculatus</a:t>
            </a:r>
            <a:r>
              <a:rPr lang="ru-RU" i="1"/>
              <a:t>, 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розовоцветковые </a:t>
            </a:r>
            <a:r>
              <a:rPr lang="en-US" i="1"/>
              <a:t>var</a:t>
            </a:r>
            <a:r>
              <a:rPr lang="ru-RU" i="1"/>
              <a:t>. </a:t>
            </a:r>
            <a:r>
              <a:rPr lang="en-US" i="1"/>
              <a:t>purpureus</a:t>
            </a:r>
            <a:r>
              <a:rPr lang="ru-RU" i="1"/>
              <a:t>, 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белоцветковые </a:t>
            </a:r>
            <a:r>
              <a:rPr lang="en-US" i="1"/>
              <a:t>var</a:t>
            </a:r>
            <a:r>
              <a:rPr lang="ru-RU" i="1"/>
              <a:t>. </a:t>
            </a:r>
            <a:r>
              <a:rPr lang="en-US" i="1"/>
              <a:t>albidus</a:t>
            </a:r>
            <a:r>
              <a:rPr lang="ru-RU" i="1"/>
              <a:t>, 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с бледно-фиолетовой окраской венчика </a:t>
            </a:r>
          </a:p>
          <a:p>
            <a:r>
              <a:rPr lang="en-US" i="1"/>
              <a:t>var</a:t>
            </a:r>
            <a:r>
              <a:rPr lang="ru-RU" i="1"/>
              <a:t>. </a:t>
            </a:r>
            <a:r>
              <a:rPr lang="en-US" i="1"/>
              <a:t>albocyringeus</a:t>
            </a:r>
            <a:r>
              <a:rPr lang="ru-RU"/>
              <a:t>.</a:t>
            </a:r>
            <a:r>
              <a:rPr lang="ru-RU">
                <a:cs typeface="Times New Roman" pitchFamily="18" charset="0"/>
              </a:rPr>
              <a:t> </a:t>
            </a:r>
          </a:p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71500" y="1500188"/>
          <a:ext cx="8001055" cy="2804160"/>
        </p:xfrm>
        <a:graphic>
          <a:graphicData uri="http://schemas.openxmlformats.org/drawingml/2006/table">
            <a:tbl>
              <a:tblPr/>
              <a:tblGrid>
                <a:gridCol w="1509633"/>
                <a:gridCol w="1133573"/>
                <a:gridCol w="1428760"/>
                <a:gridCol w="1086497"/>
                <a:gridCol w="1466024"/>
                <a:gridCol w="1376568"/>
              </a:tblGrid>
              <a:tr h="48069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культуры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высеяно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поддержано и размножено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высеяно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поддержано и размножено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изучено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(3-летние испытания)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71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2006-2010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2011-2015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2005-2015 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гг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люпин узколистный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777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705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930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755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96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12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вика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1888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1577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1894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1773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97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бобы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276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275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255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226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6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соя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11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2941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2557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3079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2754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205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227" name="Rectangle 1"/>
          <p:cNvSpPr>
            <a:spLocks noChangeArrowheads="1"/>
          </p:cNvSpPr>
          <p:nvPr/>
        </p:nvSpPr>
        <p:spPr bwMode="auto">
          <a:xfrm>
            <a:off x="571500" y="785813"/>
            <a:ext cx="79295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33350" algn="ctr"/>
            <a:r>
              <a:rPr lang="ru-RU" b="1">
                <a:latin typeface="Times New Roman" pitchFamily="18" charset="0"/>
                <a:cs typeface="Times New Roman" pitchFamily="18" charset="0"/>
              </a:rPr>
              <a:t>Таблица 1. Поддержание всхожести и изучение образцов ВИР зернобобовых культур (2006-2015 гг.)</a:t>
            </a:r>
          </a:p>
        </p:txBody>
      </p:sp>
      <p:pic>
        <p:nvPicPr>
          <p:cNvPr id="7228" name="Picture 2" descr="D:\МИХНЕВО\Все фото по Михнево\02072009\P105066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20000" contrast="20000"/>
          </a:blip>
          <a:srcRect l="-1071" t="7767" r="879" b="22333"/>
          <a:stretch>
            <a:fillRect/>
          </a:stretch>
        </p:blipFill>
        <p:spPr>
          <a:xfrm>
            <a:off x="2428875" y="4429125"/>
            <a:ext cx="3913188" cy="2047875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8625" y="714375"/>
          <a:ext cx="8126620" cy="4958537"/>
        </p:xfrm>
        <a:graphic>
          <a:graphicData uri="http://schemas.openxmlformats.org/drawingml/2006/table">
            <a:tbl>
              <a:tblPr/>
              <a:tblGrid>
                <a:gridCol w="3500462"/>
                <a:gridCol w="990275"/>
                <a:gridCol w="642057"/>
                <a:gridCol w="733781"/>
                <a:gridCol w="548501"/>
                <a:gridCol w="728278"/>
                <a:gridCol w="983266"/>
              </a:tblGrid>
              <a:tr h="152227">
                <a:tc row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 по каталогу ВИР,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название,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происхождение</a:t>
                      </a:r>
                    </a:p>
                  </a:txBody>
                  <a:tcPr marL="42984" marR="4298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Окраска и рисунок на семенах*</a:t>
                      </a:r>
                    </a:p>
                  </a:txBody>
                  <a:tcPr marL="42984" marR="429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антоциана на:</a:t>
                      </a:r>
                    </a:p>
                  </a:txBody>
                  <a:tcPr marL="42984" marR="429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8675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Окраска листьев</a:t>
                      </a:r>
                    </a:p>
                  </a:txBody>
                  <a:tcPr marL="42984" marR="429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8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кончике лодочки</a:t>
                      </a:r>
                    </a:p>
                  </a:txBody>
                  <a:tcPr marL="42984" marR="429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семя-долях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4" marR="429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стебле</a:t>
                      </a:r>
                    </a:p>
                  </a:txBody>
                  <a:tcPr marL="42984" marR="429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стержне соцветия</a:t>
                      </a:r>
                    </a:p>
                  </a:txBody>
                  <a:tcPr marL="42984" marR="429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425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бледно-фиолетовой окраской венчика </a:t>
                      </a: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</a:t>
                      </a: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albocyringeus</a:t>
                      </a:r>
                      <a:r>
                        <a:rPr kumimoji="0" lang="en-US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Taran</a:t>
                      </a:r>
                      <a:r>
                        <a:rPr kumimoji="0" lang="en-US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4" marR="4298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98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к-2648 Ладный, Московская обл., к-2697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Ланедекс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3, Минская обл., к-3288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Немчиновский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846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Mut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1, Московская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к-3289 </a:t>
                      </a:r>
                      <a:r>
                        <a:rPr kumimoji="0" lang="en-US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Mut</a:t>
                      </a: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</a:t>
                      </a: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Frost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Московская обл., к-3551 </a:t>
                      </a:r>
                      <a:r>
                        <a:rPr kumimoji="0" lang="en-US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Mut</a:t>
                      </a: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</a:t>
                      </a: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Frost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Московская обл., к-3471 Е 1, Беларусь, к-3637 Брянский 1272, Брянск, к-3695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Денлад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Московская обл., к-3723 Надежда, Брянск, к-3762 </a:t>
                      </a:r>
                      <a:r>
                        <a:rPr kumimoji="0" lang="en-US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Borveta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Германия, и-0142672 Вектор, Брянск</a:t>
                      </a:r>
                    </a:p>
                  </a:txBody>
                  <a:tcPr marL="42984" marR="429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белые</a:t>
                      </a:r>
                    </a:p>
                  </a:txBody>
                  <a:tcPr marL="42984" marR="429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2984" marR="429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42984" marR="429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42984" marR="429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42984" marR="429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темно - зеленая с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антоциа-новой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каймой</a:t>
                      </a:r>
                    </a:p>
                  </a:txBody>
                  <a:tcPr marL="42984" marR="429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425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Белоцветковые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n-US" sz="1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albidus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Kurl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et </a:t>
                      </a:r>
                      <a:r>
                        <a:rPr kumimoji="0" lang="en-US" sz="1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Stankev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4" marR="42984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502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к-2665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Ланедекс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Минская обл., к-3546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Дикаф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14, Московская обл., к-3627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Дикаф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1, Московская обл., к-3368 Детерминант 5, Брянск, к-3628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Дикаф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11, Московская обл.</a:t>
                      </a:r>
                    </a:p>
                  </a:txBody>
                  <a:tcPr marL="42984" marR="429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белые с коричневыми пятнами,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| и ∆ - коричневые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4" marR="429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2984" marR="429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2984" marR="429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2984" marR="429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2984" marR="429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зеленая</a:t>
                      </a:r>
                    </a:p>
                  </a:txBody>
                  <a:tcPr marL="42984" marR="4298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53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984" marR="429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светло-зеленая </a:t>
                      </a:r>
                    </a:p>
                  </a:txBody>
                  <a:tcPr marL="42984" marR="4298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60" name="Rectangle 1"/>
          <p:cNvSpPr>
            <a:spLocks noChangeArrowheads="1"/>
          </p:cNvSpPr>
          <p:nvPr/>
        </p:nvSpPr>
        <p:spPr bwMode="auto">
          <a:xfrm>
            <a:off x="1857375" y="357188"/>
            <a:ext cx="6858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tabLst>
                <a:tab pos="2971800" algn="l"/>
              </a:tabLst>
            </a:pPr>
            <a:r>
              <a:rPr lang="ru-RU" sz="1600">
                <a:cs typeface="Times New Roman" pitchFamily="18" charset="0"/>
              </a:rPr>
              <a:t>Описание фенотипов с бледно-фиолетовой и белой окраской венчика</a:t>
            </a:r>
            <a:endParaRPr lang="ru-RU" sz="1600"/>
          </a:p>
        </p:txBody>
      </p:sp>
      <p:pic>
        <p:nvPicPr>
          <p:cNvPr id="25661" name="Picture 3" descr="F:\надо\к-3630 В 23-86 россия (1) 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10492"/>
          <a:stretch>
            <a:fillRect/>
          </a:stretch>
        </p:blipFill>
        <p:spPr bwMode="auto">
          <a:xfrm>
            <a:off x="6143625" y="2214563"/>
            <a:ext cx="1219200" cy="1643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62" name="Picture 2" descr="F:\надо\PC110021.JPG"/>
          <p:cNvPicPr>
            <a:picLocks noChangeAspect="1" noChangeArrowheads="1"/>
          </p:cNvPicPr>
          <p:nvPr/>
        </p:nvPicPr>
        <p:blipFill>
          <a:blip r:embed="rId3">
            <a:lum bright="10000" contrast="20000"/>
          </a:blip>
          <a:srcRect l="13776" r="4326"/>
          <a:stretch>
            <a:fillRect/>
          </a:stretch>
        </p:blipFill>
        <p:spPr bwMode="auto">
          <a:xfrm>
            <a:off x="4214813" y="2286000"/>
            <a:ext cx="1643062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63" name="Picture 2" descr="F:\надо\к-3054 австрал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50" y="4714875"/>
            <a:ext cx="1071563" cy="1517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64" name="Picture 93" descr="F:\надо\PC110028.JPG"/>
          <p:cNvPicPr>
            <a:picLocks noChangeAspect="1" noChangeArrowheads="1"/>
          </p:cNvPicPr>
          <p:nvPr/>
        </p:nvPicPr>
        <p:blipFill>
          <a:blip r:embed="rId5">
            <a:lum bright="10000" contrast="20000"/>
          </a:blip>
          <a:srcRect l="9837" t="9052" r="13776" b="8002"/>
          <a:stretch>
            <a:fillRect/>
          </a:stretch>
        </p:blipFill>
        <p:spPr bwMode="auto">
          <a:xfrm>
            <a:off x="4919663" y="4714875"/>
            <a:ext cx="15811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65" name="Rectangle 65"/>
          <p:cNvSpPr>
            <a:spLocks noChangeArrowheads="1"/>
          </p:cNvSpPr>
          <p:nvPr/>
        </p:nvSpPr>
        <p:spPr bwMode="auto">
          <a:xfrm>
            <a:off x="285750" y="6000750"/>
            <a:ext cx="27162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2971800" algn="l"/>
              </a:tabLst>
            </a:pPr>
            <a:r>
              <a:rPr lang="ru-RU" sz="1200">
                <a:solidFill>
                  <a:srgbClr val="FF0000"/>
                </a:solidFill>
                <a:cs typeface="Times New Roman" pitchFamily="18" charset="0"/>
              </a:rPr>
              <a:t> | - полоска под рубчиком, </a:t>
            </a:r>
          </a:p>
          <a:p>
            <a:pPr eaLnBrk="0" hangingPunct="0">
              <a:tabLst>
                <a:tab pos="2971800" algn="l"/>
              </a:tabLst>
            </a:pPr>
            <a:r>
              <a:rPr lang="ru-RU" sz="1200">
                <a:solidFill>
                  <a:srgbClr val="FF0000"/>
                </a:solidFill>
                <a:cs typeface="Times New Roman" pitchFamily="18" charset="0"/>
              </a:rPr>
              <a:t>∆- треугольное пятно над рубчиком</a:t>
            </a:r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надо\к-3501 л-300 польша (2) .JPG"/>
          <p:cNvPicPr>
            <a:picLocks noChangeAspect="1" noChangeArrowheads="1"/>
          </p:cNvPicPr>
          <p:nvPr/>
        </p:nvPicPr>
        <p:blipFill>
          <a:blip r:embed="rId2"/>
          <a:srcRect r="13538"/>
          <a:stretch>
            <a:fillRect/>
          </a:stretch>
        </p:blipFill>
        <p:spPr bwMode="auto">
          <a:xfrm>
            <a:off x="7429500" y="2571750"/>
            <a:ext cx="1368425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42910" y="714356"/>
          <a:ext cx="6809411" cy="4676246"/>
        </p:xfrm>
        <a:graphic>
          <a:graphicData uri="http://schemas.openxmlformats.org/drawingml/2006/table">
            <a:tbl>
              <a:tblPr/>
              <a:tblGrid>
                <a:gridCol w="2451387"/>
                <a:gridCol w="2035806"/>
                <a:gridCol w="293055"/>
                <a:gridCol w="293055"/>
                <a:gridCol w="293055"/>
                <a:gridCol w="420122"/>
                <a:gridCol w="1022931"/>
              </a:tblGrid>
              <a:tr h="18769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№  по каталогу ВИР, название, происхождение</a:t>
                      </a: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Окраска и рисунок на семенах*</a:t>
                      </a: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Наличие антоциана на:</a:t>
                      </a: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Окраска листьев</a:t>
                      </a: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25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кончике лодочки</a:t>
                      </a:r>
                    </a:p>
                  </a:txBody>
                  <a:tcPr marL="35416" marR="35416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семядолях</a:t>
                      </a:r>
                    </a:p>
                  </a:txBody>
                  <a:tcPr marL="35416" marR="35416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стебле</a:t>
                      </a:r>
                    </a:p>
                  </a:txBody>
                  <a:tcPr marL="35416" marR="35416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стержне соцветия</a:t>
                      </a:r>
                    </a:p>
                  </a:txBody>
                  <a:tcPr marL="35416" marR="35416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2610">
                <a:tc grid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синецветковые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1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к-3365, </a:t>
                      </a:r>
                      <a:r>
                        <a:rPr lang="ru-RU" sz="1000" spc="-20" dirty="0">
                          <a:latin typeface="Times New Roman"/>
                          <a:ea typeface="Times New Roman"/>
                          <a:cs typeface="Times New Roman"/>
                        </a:rPr>
                        <a:t>Детерминант 2, Брянск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темная с мелкими белыми точками и пятнами, | и ∆ - черные</a:t>
                      </a: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 dirty="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 dirty="0" smtClean="0">
                          <a:latin typeface="Times New Roman"/>
                          <a:ea typeface="Times New Roman"/>
                          <a:cs typeface="Times New Roman"/>
                        </a:rPr>
                        <a:t>пурпурная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3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к-1354, </a:t>
                      </a:r>
                      <a:r>
                        <a:rPr lang="ru-RU" sz="1000" spc="-20" dirty="0" err="1">
                          <a:latin typeface="Times New Roman"/>
                          <a:ea typeface="Times New Roman"/>
                          <a:cs typeface="Times New Roman"/>
                        </a:rPr>
                        <a:t>Мелкосемянный</a:t>
                      </a:r>
                      <a:r>
                        <a:rPr lang="ru-RU" sz="1000" spc="-20" dirty="0">
                          <a:latin typeface="Times New Roman"/>
                          <a:ea typeface="Times New Roman"/>
                          <a:cs typeface="Times New Roman"/>
                        </a:rPr>
                        <a:t>, Латвия;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к-2983, </a:t>
                      </a:r>
                      <a:r>
                        <a:rPr lang="ru-RU" sz="1000" spc="-20" dirty="0" err="1">
                          <a:latin typeface="Times New Roman"/>
                          <a:ea typeface="Times New Roman"/>
                          <a:cs typeface="Times New Roman"/>
                        </a:rPr>
                        <a:t>Мелкосемянный</a:t>
                      </a:r>
                      <a:r>
                        <a:rPr lang="ru-RU" sz="1000" spc="-20" dirty="0">
                          <a:latin typeface="Times New Roman"/>
                          <a:ea typeface="Times New Roman"/>
                          <a:cs typeface="Times New Roman"/>
                        </a:rPr>
                        <a:t> 63, Беларусь;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к-3218, </a:t>
                      </a:r>
                      <a:r>
                        <a:rPr lang="ru-RU" sz="1000" spc="-20" dirty="0">
                          <a:latin typeface="Times New Roman"/>
                          <a:ea typeface="Times New Roman"/>
                          <a:cs typeface="Times New Roman"/>
                        </a:rPr>
                        <a:t>АБР-1, Беларусь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бежевая с коричневыми пятнами и мелкими черными точками, |- черная, ∆ - коричневое</a:t>
                      </a: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 dirty="0">
                          <a:latin typeface="Times New Roman"/>
                          <a:ea typeface="Times New Roman"/>
                          <a:cs typeface="Times New Roman"/>
                        </a:rPr>
                        <a:t>темно - зеленая с </a:t>
                      </a:r>
                      <a:r>
                        <a:rPr lang="ru-RU" sz="1000" spc="-2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антоциановой</a:t>
                      </a:r>
                      <a:r>
                        <a:rPr lang="ru-RU" sz="1000" spc="-2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spc="-20" dirty="0">
                          <a:latin typeface="Times New Roman"/>
                          <a:ea typeface="Times New Roman"/>
                          <a:cs typeface="Times New Roman"/>
                        </a:rPr>
                        <a:t>каймой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7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к-2955, </a:t>
                      </a:r>
                      <a:r>
                        <a:rPr lang="ru-RU" sz="1000" spc="-20">
                          <a:latin typeface="Times New Roman"/>
                          <a:ea typeface="Times New Roman"/>
                          <a:cs typeface="Times New Roman"/>
                        </a:rPr>
                        <a:t>Першацвет, Беларусь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на темном фоне белые пятна, | и ∆ - темно-коричневые</a:t>
                      </a: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779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к-3367, </a:t>
                      </a:r>
                      <a:r>
                        <a:rPr lang="ru-RU" sz="1000" spc="-20">
                          <a:latin typeface="Times New Roman"/>
                          <a:ea typeface="Times New Roman"/>
                          <a:cs typeface="Times New Roman"/>
                        </a:rPr>
                        <a:t>Детерминант 4, Брянск;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к-3502, </a:t>
                      </a:r>
                      <a:r>
                        <a:rPr lang="en-US" sz="1000" i="1" spc="-20">
                          <a:latin typeface="Times New Roman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ru-RU" sz="1000" i="1" spc="-20">
                          <a:latin typeface="Times New Roman"/>
                          <a:ea typeface="Times New Roman"/>
                          <a:cs typeface="Times New Roman"/>
                        </a:rPr>
                        <a:t>-155</a:t>
                      </a:r>
                      <a:r>
                        <a:rPr lang="ru-RU" sz="1000" spc="-20">
                          <a:latin typeface="Times New Roman"/>
                          <a:ea typeface="Times New Roman"/>
                          <a:cs typeface="Times New Roman"/>
                        </a:rPr>
                        <a:t>, Польша;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к-3521, </a:t>
                      </a:r>
                      <a:r>
                        <a:rPr lang="ru-RU" sz="1000" spc="-20">
                          <a:latin typeface="Times New Roman"/>
                          <a:ea typeface="Times New Roman"/>
                          <a:cs typeface="Times New Roman"/>
                        </a:rPr>
                        <a:t>БСХА-270, Беларусь;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к-3525, </a:t>
                      </a:r>
                      <a:r>
                        <a:rPr lang="ru-RU" sz="1000" spc="-20">
                          <a:latin typeface="Times New Roman"/>
                          <a:ea typeface="Times New Roman"/>
                          <a:cs typeface="Times New Roman"/>
                        </a:rPr>
                        <a:t>БСХА-405, Беларусь;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к-2954, </a:t>
                      </a:r>
                      <a:r>
                        <a:rPr lang="ru-RU" sz="1000" spc="-20">
                          <a:latin typeface="Times New Roman"/>
                          <a:ea typeface="Times New Roman"/>
                          <a:cs typeface="Times New Roman"/>
                        </a:rPr>
                        <a:t>Вика 65, БелНИИЗ;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к-3696, </a:t>
                      </a:r>
                      <a:r>
                        <a:rPr lang="ru-RU" sz="1000" spc="-20">
                          <a:latin typeface="Times New Roman"/>
                          <a:ea typeface="Times New Roman"/>
                          <a:cs typeface="Times New Roman"/>
                        </a:rPr>
                        <a:t>Линия 16, Московская обл.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насером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фоне - коричневая сетка и крупные белые пятна, | и ∆ - черные 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2610">
                <a:tc grid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розовоцветковые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34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к-3501, </a:t>
                      </a:r>
                      <a:r>
                        <a:rPr lang="en-US" sz="1200" i="1" spc="-20" dirty="0">
                          <a:latin typeface="Times New Roman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ru-RU" sz="1200" i="1" spc="-20" dirty="0">
                          <a:latin typeface="Times New Roman"/>
                          <a:ea typeface="Times New Roman"/>
                          <a:cs typeface="Times New Roman"/>
                        </a:rPr>
                        <a:t>-300</a:t>
                      </a:r>
                      <a:r>
                        <a:rPr lang="ru-RU" sz="1200" spc="-20" dirty="0">
                          <a:latin typeface="Times New Roman"/>
                          <a:ea typeface="Times New Roman"/>
                          <a:cs typeface="Times New Roman"/>
                        </a:rPr>
                        <a:t>, Польша;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к-3639, </a:t>
                      </a:r>
                      <a:r>
                        <a:rPr lang="ru-RU" sz="1200" spc="-20" dirty="0">
                          <a:latin typeface="Times New Roman"/>
                          <a:ea typeface="Times New Roman"/>
                          <a:cs typeface="Times New Roman"/>
                        </a:rPr>
                        <a:t>Брянский 1298, Брянск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на сером фоне - коричневая сетка и крупные белые пятна, | и ∆ пятно - черные</a:t>
                      </a: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 dirty="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 dirty="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 dirty="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 dirty="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 dirty="0">
                          <a:latin typeface="Times New Roman"/>
                          <a:ea typeface="Times New Roman"/>
                          <a:cs typeface="Times New Roman"/>
                        </a:rPr>
                        <a:t>темно - зеленая с </a:t>
                      </a:r>
                      <a:r>
                        <a:rPr lang="ru-RU" sz="1000" spc="-2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антоциановой</a:t>
                      </a:r>
                      <a:r>
                        <a:rPr lang="ru-RU" sz="1000" spc="-2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spc="-20" dirty="0">
                          <a:latin typeface="Times New Roman"/>
                          <a:ea typeface="Times New Roman"/>
                          <a:cs typeface="Times New Roman"/>
                        </a:rPr>
                        <a:t>каймой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6" marR="354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628" name="Rectangle 1"/>
          <p:cNvSpPr>
            <a:spLocks noChangeArrowheads="1"/>
          </p:cNvSpPr>
          <p:nvPr/>
        </p:nvSpPr>
        <p:spPr bwMode="auto">
          <a:xfrm>
            <a:off x="1285875" y="428625"/>
            <a:ext cx="50720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tabLst>
                <a:tab pos="2971800" algn="l"/>
              </a:tabLst>
            </a:pPr>
            <a:r>
              <a:rPr lang="ru-RU" sz="1400">
                <a:cs typeface="Times New Roman" pitchFamily="18" charset="0"/>
              </a:rPr>
              <a:t>Описание сине- и розовоцветковых фенотипов</a:t>
            </a:r>
            <a:endParaRPr lang="ru-RU" sz="1400"/>
          </a:p>
        </p:txBody>
      </p:sp>
      <p:pic>
        <p:nvPicPr>
          <p:cNvPr id="26629" name="Picture 3" descr="F:\надо\к-3502 л-155 польша (7).JPG"/>
          <p:cNvPicPr>
            <a:picLocks noChangeAspect="1" noChangeArrowheads="1"/>
          </p:cNvPicPr>
          <p:nvPr/>
        </p:nvPicPr>
        <p:blipFill>
          <a:blip r:embed="rId3"/>
          <a:srcRect r="17494"/>
          <a:stretch>
            <a:fillRect/>
          </a:stretch>
        </p:blipFill>
        <p:spPr bwMode="auto">
          <a:xfrm>
            <a:off x="7429500" y="571500"/>
            <a:ext cx="135731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F:\надо\PC110030.JPG"/>
          <p:cNvPicPr>
            <a:picLocks noChangeAspect="1" noChangeArrowheads="1"/>
          </p:cNvPicPr>
          <p:nvPr/>
        </p:nvPicPr>
        <p:blipFill>
          <a:blip r:embed="rId4"/>
          <a:srcRect l="22737" t="24432" r="37454" b="37524"/>
          <a:stretch>
            <a:fillRect/>
          </a:stretch>
        </p:blipFill>
        <p:spPr bwMode="auto">
          <a:xfrm>
            <a:off x="7429500" y="4786313"/>
            <a:ext cx="134461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4" descr="F:\надо\PC110080.JPG"/>
          <p:cNvPicPr>
            <a:picLocks noChangeAspect="1" noChangeArrowheads="1"/>
          </p:cNvPicPr>
          <p:nvPr/>
        </p:nvPicPr>
        <p:blipFill>
          <a:blip r:embed="rId5"/>
          <a:srcRect l="34500" t="29489" r="19574" b="13622"/>
          <a:stretch>
            <a:fillRect/>
          </a:stretch>
        </p:blipFill>
        <p:spPr bwMode="auto">
          <a:xfrm>
            <a:off x="5929313" y="5357813"/>
            <a:ext cx="142875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5" descr="F:\надо\PC110072.JPG"/>
          <p:cNvPicPr>
            <a:picLocks noChangeAspect="1" noChangeArrowheads="1"/>
          </p:cNvPicPr>
          <p:nvPr/>
        </p:nvPicPr>
        <p:blipFill>
          <a:blip r:embed="rId6"/>
          <a:srcRect l="21983" t="13753" r="26212" b="18082"/>
          <a:stretch>
            <a:fillRect/>
          </a:stretch>
        </p:blipFill>
        <p:spPr bwMode="auto">
          <a:xfrm>
            <a:off x="2357438" y="5357813"/>
            <a:ext cx="1428750" cy="14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6" descr="F:\надо\PC110066.JPG"/>
          <p:cNvPicPr>
            <a:picLocks noChangeAspect="1" noChangeArrowheads="1"/>
          </p:cNvPicPr>
          <p:nvPr/>
        </p:nvPicPr>
        <p:blipFill>
          <a:blip r:embed="rId7"/>
          <a:srcRect l="21979" t="9389" r="26703" b="22177"/>
          <a:stretch>
            <a:fillRect/>
          </a:stretch>
        </p:blipFill>
        <p:spPr bwMode="auto">
          <a:xfrm>
            <a:off x="714375" y="5357813"/>
            <a:ext cx="135731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7" descr="F:\надо\PC110054.JPG"/>
          <p:cNvPicPr>
            <a:picLocks noChangeAspect="1" noChangeArrowheads="1"/>
          </p:cNvPicPr>
          <p:nvPr/>
        </p:nvPicPr>
        <p:blipFill>
          <a:blip r:embed="rId8"/>
          <a:srcRect l="16434" t="3711" r="42311" b="51093"/>
          <a:stretch>
            <a:fillRect/>
          </a:stretch>
        </p:blipFill>
        <p:spPr bwMode="auto">
          <a:xfrm>
            <a:off x="4000500" y="5357813"/>
            <a:ext cx="1643063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500063" y="428625"/>
            <a:ext cx="7929562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just" eaLnBrk="0" hangingPunct="0"/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indent="449263" algn="just" eaLnBrk="0" hangingPunct="0"/>
            <a:r>
              <a:rPr lang="ru-RU" sz="1400">
                <a:latin typeface="Times New Roman" pitchFamily="18" charset="0"/>
                <a:cs typeface="Times New Roman" pitchFamily="18" charset="0"/>
              </a:rPr>
              <a:t>Несмотря на безусловные</a:t>
            </a:r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достоинства существующей таксономии вида </a:t>
            </a:r>
            <a:r>
              <a:rPr lang="en-US" sz="1400" i="1">
                <a:latin typeface="Times New Roman" pitchFamily="18" charset="0"/>
                <a:cs typeface="Times New Roman" pitchFamily="18" charset="0"/>
              </a:rPr>
              <a:t>Lupinus angustifolius L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., она требует внесения дополнений, без которых затруднено проведение систематизации мирового генофонда.</a:t>
            </a:r>
          </a:p>
          <a:p>
            <a:pPr indent="449263" algn="just" eaLnBrk="0" hangingPunct="0">
              <a:buFontTx/>
              <a:buAutoNum type="arabicPeriod"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На основании сравнения с предложенными диагностическими образцами дополнить описание семян информацией о наличии и окраске треугольного пятна над рубчиком и полоски под рубчиком, особенно это необходимо сделать для белоцветковой и белосемянной разновидности </a:t>
            </a:r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Var</a:t>
            </a:r>
            <a:r>
              <a:rPr lang="ru-RU" sz="1400" b="1" i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albidus 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Kurl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et Stankev</a:t>
            </a:r>
            <a:r>
              <a:rPr lang="ru-RU" sz="1400" b="1" i="1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449263" algn="just" eaLnBrk="0" hangingPunct="0">
              <a:buFontTx/>
              <a:buAutoNum type="arabicPeriod"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внести изменения в описание окраски семядолей у разновидностей </a:t>
            </a:r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Var</a:t>
            </a:r>
            <a:r>
              <a:rPr lang="ru-RU" sz="1400" b="1" i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corylinus 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Kurl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et Stankev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Var</a:t>
            </a:r>
            <a:r>
              <a:rPr lang="ru-RU" sz="1400" b="1" i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albocyringeus 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Taran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, поскольку у соответствующих диагностических образцов (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Typus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: к-2666 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Apendrilon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, Греция; и 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Typus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: к-1981 Немчиновский 846, НИИСХ ЦРНЗ соответственно)  семядоли антоциановые, в то время как в описании разновидности семядоли - зеленые. </a:t>
            </a:r>
          </a:p>
          <a:p>
            <a:pPr indent="449263" algn="just" eaLnBrk="0" hangingPunct="0">
              <a:buFontTx/>
              <a:buAutoNum type="arabicPeriod"/>
            </a:pPr>
            <a:r>
              <a:rPr lang="ru-RU" sz="14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У разновидности </a:t>
            </a:r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Var</a:t>
            </a:r>
            <a:r>
              <a:rPr lang="ru-RU" sz="1400" b="1" i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purpureus 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Kurl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et Stankev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в существующей таксономии</a:t>
            </a:r>
            <a:r>
              <a:rPr lang="ru-RU" sz="14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выделено две подразновидности, которые характеризуются: 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ubvar</a:t>
            </a:r>
            <a:r>
              <a:rPr lang="ru-RU" sz="1400" b="1" i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purpureus</a:t>
            </a:r>
            <a:r>
              <a:rPr lang="en-US" sz="14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антоциановыми семядолями и темно-фиолетовыми вегетативными органами, 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ubvar</a:t>
            </a:r>
            <a:r>
              <a:rPr lang="ru-RU" sz="1400" b="1" i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rhodanthus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 Kurl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et Stankev</a:t>
            </a:r>
            <a:r>
              <a:rPr lang="ru-RU" sz="1400" i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- зелеными семядолями и зелеными вегетативными органами. Для таксономической характеристики колосовидных типов разновидности </a:t>
            </a:r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Var</a:t>
            </a:r>
            <a:r>
              <a:rPr lang="ru-RU" sz="1400" b="1" i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purpureus 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Kurl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et Stankev</a:t>
            </a:r>
            <a:r>
              <a:rPr lang="ru-RU" sz="1400" i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к-3639 Брянский 1298 из Брянска; к-3501 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-300 из Польши требуется введение новой подразновидности </a:t>
            </a:r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Subvar.</a:t>
            </a:r>
            <a:r>
              <a:rPr lang="en-US" sz="14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roseus</a:t>
            </a:r>
            <a:r>
              <a:rPr lang="en-US" sz="14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subvar. nova.</a:t>
            </a:r>
            <a:r>
              <a:rPr lang="ru-RU" sz="1400" b="1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- с антоциановыми семядолями и зелеными листьями - и соответствующей детерминантной формы: </a:t>
            </a:r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f. spiciformis f. nova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400" i="1">
                <a:latin typeface="Times New Roman" pitchFamily="18" charset="0"/>
                <a:cs typeface="Times New Roman" pitchFamily="18" charset="0"/>
              </a:rPr>
              <a:t>Typus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: '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-300', Польша, к-3501).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  <a:p>
            <a:pPr indent="449263" algn="just" eaLnBrk="0" hangingPunct="0">
              <a:buFontTx/>
              <a:buAutoNum type="arabicPeriod"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Дополнить синецветковую разновидность </a:t>
            </a:r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Var</a:t>
            </a:r>
            <a:r>
              <a:rPr lang="ru-RU" sz="1400" b="1" i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albopunctatus Kurl</a:t>
            </a:r>
            <a:r>
              <a:rPr lang="ru-RU" sz="1400" b="1" i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et Stankev</a:t>
            </a:r>
            <a:r>
              <a:rPr lang="ru-RU" sz="1400" b="1" i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новой формой </a:t>
            </a:r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f. spicatus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>
                <a:latin typeface="Times New Roman" pitchFamily="18" charset="0"/>
                <a:cs typeface="Times New Roman" pitchFamily="18" charset="0"/>
              </a:rPr>
              <a:t>f. nova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400" i="1">
                <a:latin typeface="Times New Roman" pitchFamily="18" charset="0"/>
                <a:cs typeface="Times New Roman" pitchFamily="18" charset="0"/>
              </a:rPr>
              <a:t>Typus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: 'Детерминант 2', Брянск, к-3365).</a:t>
            </a:r>
          </a:p>
          <a:p>
            <a:pPr indent="449263" algn="just" eaLnBrk="0" hangingPunct="0">
              <a:buFontTx/>
              <a:buAutoNum type="arabicPeriod"/>
            </a:pP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indent="449263" algn="just" eaLnBrk="0" hangingPunct="0">
              <a:buFontTx/>
              <a:buAutoNum type="arabicPeriod"/>
            </a:pP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indent="449263" algn="just" eaLnBrk="0" hangingPunct="0"/>
            <a:r>
              <a:rPr lang="ru-RU" sz="1400">
                <a:latin typeface="Times New Roman" pitchFamily="18" charset="0"/>
                <a:cs typeface="Times New Roman" pitchFamily="18" charset="0"/>
              </a:rPr>
              <a:t>	</a:t>
            </a:r>
            <a:endParaRPr lang="en-US" sz="1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2"/>
          <p:cNvSpPr>
            <a:spLocks noGrp="1"/>
          </p:cNvSpPr>
          <p:nvPr>
            <p:ph type="title"/>
          </p:nvPr>
        </p:nvSpPr>
        <p:spPr>
          <a:xfrm>
            <a:off x="2714625" y="857250"/>
            <a:ext cx="3357563" cy="4786313"/>
          </a:xfrm>
        </p:spPr>
        <p:txBody>
          <a:bodyPr>
            <a:normAutofit fontScale="90000"/>
          </a:bodyPr>
          <a:lstStyle/>
          <a:p>
            <a:pPr indent="449263" eaLnBrk="1" hangingPunct="1">
              <a:defRPr/>
            </a:pPr>
            <a:r>
              <a:rPr lang="en-US" sz="14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Var. </a:t>
            </a:r>
            <a:r>
              <a:rPr lang="en-US" sz="1400" i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purpureus</a:t>
            </a:r>
            <a:r>
              <a:rPr lang="en-US" sz="14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i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Kurl</a:t>
            </a:r>
            <a:r>
              <a:rPr lang="en-US" sz="14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et </a:t>
            </a:r>
            <a:r>
              <a:rPr lang="en-US" sz="1400" i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Stankev</a:t>
            </a:r>
            <a:r>
              <a:rPr lang="en-US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Цветки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розовые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Семена пестрые, серые, с неясной пятнистостью.</a:t>
            </a:r>
            <a:b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400" b="0" i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Subvar</a:t>
            </a:r>
            <a:r>
              <a:rPr lang="en-US" sz="1400" b="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0" i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roseus</a:t>
            </a:r>
            <a:r>
              <a:rPr lang="en-US" sz="1400" b="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0" i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subvar</a:t>
            </a:r>
            <a:r>
              <a:rPr lang="en-US" sz="1400" b="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nova. 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Cotyledonis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cum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coloratione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antocyanea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Organa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vegetativa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viridia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Axis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inflorescentiae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coloratione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antocyanea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4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емядоли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антоциановые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Вегетативные органы зеленые. 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4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тержень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соцветия </a:t>
            </a:r>
            <a:r>
              <a:rPr lang="ru-RU" sz="14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антоциановый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400" b="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f. </a:t>
            </a:r>
            <a:r>
              <a:rPr lang="en-US" sz="1400" b="0" i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spiciformis</a:t>
            </a:r>
            <a:r>
              <a:rPr lang="en-US" sz="1400" b="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f. nova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Rami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lateralii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nullum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esse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vel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valde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abbreviati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Flores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axillaria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400" b="0" i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Typus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'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-300', Польша, к-3501, репродукции Центра сохранения, поддержания и изучения генофонда ГНУ ВСТИСП </a:t>
            </a:r>
            <a:r>
              <a:rPr lang="ru-RU" sz="14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Россельхозакадемии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2010 г.</a:t>
            </a:r>
            <a:b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Боковые побеги отсутствуют либо укорочены, цветки пазушные. </a:t>
            </a:r>
            <a:b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b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200" b="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b="0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Picture 2" descr="F:\надо\к-3501 л-300 польша (2) .JPG"/>
          <p:cNvPicPr>
            <a:picLocks noChangeAspect="1" noChangeArrowheads="1"/>
          </p:cNvPicPr>
          <p:nvPr/>
        </p:nvPicPr>
        <p:blipFill>
          <a:blip r:embed="rId2"/>
          <a:srcRect r="13538"/>
          <a:stretch>
            <a:fillRect/>
          </a:stretch>
        </p:blipFill>
        <p:spPr bwMode="auto">
          <a:xfrm>
            <a:off x="6286500" y="714375"/>
            <a:ext cx="2297113" cy="354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>
            <a:lum bright="10000" contrast="20000"/>
          </a:blip>
          <a:srcRect l="20833" r="33797" b="15623"/>
          <a:stretch>
            <a:fillRect/>
          </a:stretch>
        </p:blipFill>
        <p:spPr bwMode="auto">
          <a:xfrm>
            <a:off x="500063" y="642938"/>
            <a:ext cx="2103437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2"/>
          <p:cNvSpPr>
            <a:spLocks noGrp="1"/>
          </p:cNvSpPr>
          <p:nvPr>
            <p:ph type="title"/>
          </p:nvPr>
        </p:nvSpPr>
        <p:spPr bwMode="auto">
          <a:xfrm>
            <a:off x="2357438" y="928688"/>
            <a:ext cx="4071937" cy="30718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indent="449263" eaLnBrk="1" hangingPunct="1"/>
            <a:r>
              <a:rPr lang="en-US" sz="1400" b="0" i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Var. albopunctatus Kurl. et Stankev. </a:t>
            </a:r>
            <a:r>
              <a:rPr lang="en-US" sz="1400" b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Цветки</a:t>
            </a:r>
            <a:r>
              <a:rPr lang="en-US" sz="1400" b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синие</a:t>
            </a:r>
            <a:r>
              <a:rPr lang="en-US" sz="1400" b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Семена почти черные, с мелкими белыми точками и пятнами. Семядоли, вегетативные органы, кончик лодочки антоциановые.</a:t>
            </a:r>
            <a:br>
              <a:rPr lang="ru-RU" sz="1400" b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i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400" b="0" i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f. spicatus</a:t>
            </a:r>
            <a:r>
              <a:rPr lang="en-US" sz="1400" b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0" i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f. nova</a:t>
            </a:r>
            <a:r>
              <a:rPr lang="en-US" sz="1400" b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- Rami lateralii nullum esse vel valde abbreviati. Flores axillaria. </a:t>
            </a:r>
            <a:r>
              <a:rPr lang="ru-RU" sz="1400" b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i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400" b="0" i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Typus</a:t>
            </a:r>
            <a:r>
              <a:rPr lang="ru-RU" sz="1400" b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'Детерминант 2', Брянск, к-3365, репродукции Центра сохранения, поддержания и изучения генофонда ГНУ ВСТИСП Россельхозакадемии, 2010 г.</a:t>
            </a:r>
            <a:br>
              <a:rPr lang="ru-RU" sz="1400" b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Боковые побеги отсутствуют либо укорочены, цветки пазушные. </a:t>
            </a:r>
            <a:br>
              <a:rPr lang="ru-RU" sz="1400" b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b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b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Picture 12" descr="F:\надо\S7002929 (2).JPG"/>
          <p:cNvPicPr>
            <a:picLocks noChangeAspect="1" noChangeArrowheads="1"/>
          </p:cNvPicPr>
          <p:nvPr/>
        </p:nvPicPr>
        <p:blipFill>
          <a:blip r:embed="rId2"/>
          <a:srcRect l="19200" t="21428" r="11424"/>
          <a:stretch>
            <a:fillRect/>
          </a:stretch>
        </p:blipFill>
        <p:spPr bwMode="auto">
          <a:xfrm>
            <a:off x="6429375" y="2655888"/>
            <a:ext cx="2214563" cy="334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>
            <a:lum bright="10000" contrast="20000"/>
          </a:blip>
          <a:srcRect l="37732" t="5382" r="24536" b="4861"/>
          <a:stretch>
            <a:fillRect/>
          </a:stretch>
        </p:blipFill>
        <p:spPr bwMode="auto">
          <a:xfrm>
            <a:off x="571500" y="571500"/>
            <a:ext cx="1757363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3"/>
          <p:cNvSpPr>
            <a:spLocks noChangeArrowheads="1"/>
          </p:cNvSpPr>
          <p:nvPr/>
        </p:nvSpPr>
        <p:spPr bwMode="auto">
          <a:xfrm>
            <a:off x="714375" y="928688"/>
            <a:ext cx="7858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endParaRPr lang="ru-RU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/>
          <a:srcRect l="18573" t="10413" r="58163" b="36810"/>
          <a:stretch>
            <a:fillRect/>
          </a:stretch>
        </p:blipFill>
        <p:spPr bwMode="auto">
          <a:xfrm>
            <a:off x="2428875" y="1000125"/>
            <a:ext cx="176371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/>
          <a:srcRect l="18182" r="31818"/>
          <a:stretch>
            <a:fillRect/>
          </a:stretch>
        </p:blipFill>
        <p:spPr bwMode="auto">
          <a:xfrm>
            <a:off x="4357688" y="1214438"/>
            <a:ext cx="195262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lum bright="10000" contrast="20000"/>
          </a:blip>
          <a:srcRect l="17308" t="7692" r="50961"/>
          <a:stretch>
            <a:fillRect/>
          </a:stretch>
        </p:blipFill>
        <p:spPr bwMode="auto">
          <a:xfrm>
            <a:off x="428625" y="571500"/>
            <a:ext cx="173513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/>
          <a:srcRect l="18056" t="14931" r="40511" b="24130"/>
          <a:stretch>
            <a:fillRect/>
          </a:stretch>
        </p:blipFill>
        <p:spPr bwMode="auto">
          <a:xfrm>
            <a:off x="1500188" y="3429000"/>
            <a:ext cx="1428750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6"/>
          <a:srcRect l="31013" t="12149" r="37929" b="27956"/>
          <a:stretch>
            <a:fillRect/>
          </a:stretch>
        </p:blipFill>
        <p:spPr bwMode="auto">
          <a:xfrm>
            <a:off x="6786563" y="1143000"/>
            <a:ext cx="1500187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Rectangle 1"/>
          <p:cNvSpPr>
            <a:spLocks noChangeArrowheads="1"/>
          </p:cNvSpPr>
          <p:nvPr/>
        </p:nvSpPr>
        <p:spPr bwMode="auto">
          <a:xfrm>
            <a:off x="2643188" y="642938"/>
            <a:ext cx="5072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tabLst>
                <a:tab pos="2971800" algn="l"/>
              </a:tabLst>
            </a:pPr>
            <a:r>
              <a:rPr lang="ru-RU" sz="1400">
                <a:cs typeface="Times New Roman" pitchFamily="18" charset="0"/>
              </a:rPr>
              <a:t>Соцветия у новых разновидностей люпина узколистного</a:t>
            </a:r>
            <a:endParaRPr lang="ru-RU" sz="1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500063" y="571500"/>
            <a:ext cx="6572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1600" b="1" dirty="0">
                <a:latin typeface="Times New Roman" pitchFamily="18" charset="0"/>
              </a:rPr>
              <a:t>Определение содержания хлорофилла и </a:t>
            </a:r>
            <a:r>
              <a:rPr lang="ru-RU" sz="1600" b="1" dirty="0" err="1" smtClean="0">
                <a:latin typeface="Times New Roman" pitchFamily="18" charset="0"/>
              </a:rPr>
              <a:t>каротиноидов</a:t>
            </a:r>
            <a:r>
              <a:rPr lang="ru-RU" sz="1600" b="1" dirty="0" smtClean="0">
                <a:latin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</a:rPr>
              <a:t>в листьях разного цвета</a:t>
            </a:r>
            <a:endParaRPr lang="ru-RU" sz="16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1500" y="1285875"/>
          <a:ext cx="6000750" cy="3181604"/>
        </p:xfrm>
        <a:graphic>
          <a:graphicData uri="http://schemas.openxmlformats.org/drawingml/2006/table">
            <a:tbl>
              <a:tblPr/>
              <a:tblGrid>
                <a:gridCol w="1741488"/>
                <a:gridCol w="452437"/>
                <a:gridCol w="644525"/>
                <a:gridCol w="709613"/>
                <a:gridCol w="839787"/>
                <a:gridCol w="903288"/>
                <a:gridCol w="709612"/>
              </a:tblGrid>
              <a:tr h="142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окраска листа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Chla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D7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Chlb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D7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Chla / Chlb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D7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Chla + Chlb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D7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Car total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D7BA"/>
                    </a:solidFill>
                  </a:tcPr>
                </a:tc>
              </a:tr>
              <a:tr h="153988">
                <a:tc row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т-зеленый с антоциановой  каймой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D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ср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0,49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0,86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0,59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1,35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27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0,13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0,12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0,11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3988">
                <a:tc row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светло-зеленый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D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ср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0,55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0,63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0,89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1,18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0,10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635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0,11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0,16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0,11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3988">
                <a:tc row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темно- зеленый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D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ср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0,50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0,86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0,59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1,36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635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0,07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0,02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3988">
                <a:tc row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фиолетовый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D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ср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0,49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0,89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0,55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1,38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0,01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3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+</a:t>
                      </a:r>
                      <a:endParaRPr kumimoji="0" lang="ru-RU" sz="1400" b="0" i="0" u="sng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0,07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0,08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0,03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826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НСР 05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0,044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0,17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0,19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0,16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0,05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</a:tr>
            </a:tbl>
          </a:graphicData>
        </a:graphic>
      </p:graphicFrame>
      <p:pic>
        <p:nvPicPr>
          <p:cNvPr id="31831" name="Picture 6" descr="F:\надо\DSC00711.JPG"/>
          <p:cNvPicPr>
            <a:picLocks noChangeAspect="1" noChangeArrowheads="1"/>
          </p:cNvPicPr>
          <p:nvPr/>
        </p:nvPicPr>
        <p:blipFill>
          <a:blip r:embed="rId2">
            <a:lum contrast="40000"/>
          </a:blip>
          <a:srcRect/>
          <a:stretch>
            <a:fillRect/>
          </a:stretch>
        </p:blipFill>
        <p:spPr bwMode="auto">
          <a:xfrm>
            <a:off x="6715125" y="1785938"/>
            <a:ext cx="19240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32" name="Picture 2" descr="H:\ФОТО\морфология-люпин\фото-окраска венчика\S7002836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4260" t="11365" r="16902" b="9090"/>
          <a:stretch>
            <a:fillRect/>
          </a:stretch>
        </p:blipFill>
        <p:spPr bwMode="auto">
          <a:xfrm>
            <a:off x="7143750" y="571500"/>
            <a:ext cx="1431925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3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" y="45720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34" name="Picture 5" descr="C:\Users\Елена\Desktop\фото 2016\окраска листа\фиолетовый лист\STF_002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25" y="4500563"/>
            <a:ext cx="257175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35" name="Picture 6" descr="C:\Users\Елена\Desktop\фото 2016\окраска листа\фиолетовый лист\STE_0013.JPG"/>
          <p:cNvPicPr>
            <a:picLocks noChangeAspect="1" noChangeArrowheads="1"/>
          </p:cNvPicPr>
          <p:nvPr/>
        </p:nvPicPr>
        <p:blipFill>
          <a:blip r:embed="rId6"/>
          <a:srcRect b="16314"/>
          <a:stretch>
            <a:fillRect/>
          </a:stretch>
        </p:blipFill>
        <p:spPr bwMode="auto">
          <a:xfrm>
            <a:off x="3357554" y="4857760"/>
            <a:ext cx="2503487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214414" y="4500570"/>
            <a:ext cx="64294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1200" b="1" dirty="0" smtClean="0">
                <a:latin typeface="Times New Roman" pitchFamily="18" charset="0"/>
              </a:rPr>
              <a:t>пигментация эпидермиса с </a:t>
            </a:r>
            <a:r>
              <a:rPr lang="ru-RU" sz="1200" b="1" dirty="0" err="1" smtClean="0">
                <a:latin typeface="Times New Roman" pitchFamily="18" charset="0"/>
              </a:rPr>
              <a:t>адаксиальной</a:t>
            </a:r>
            <a:r>
              <a:rPr lang="ru-RU" sz="1200" b="1" dirty="0" smtClean="0">
                <a:latin typeface="Times New Roman" pitchFamily="18" charset="0"/>
              </a:rPr>
              <a:t> стороны листа на поперечном срезе</a:t>
            </a:r>
            <a:endParaRPr lang="ru-RU" sz="12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E:\ФОТО\микроскопия\бобы\фото-створки\Natalevskii-1\Natalevskii-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1857375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2" descr="E:\ФОТО\микроскопия\бобы\фото-створки\Remik\Remik-13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13" y="1857375"/>
            <a:ext cx="2655887" cy="354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Прямоугольник 10"/>
          <p:cNvSpPr>
            <a:spLocks noChangeArrowheads="1"/>
          </p:cNvSpPr>
          <p:nvPr/>
        </p:nvSpPr>
        <p:spPr bwMode="auto">
          <a:xfrm>
            <a:off x="1071563" y="571500"/>
            <a:ext cx="5102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Поперечный срез боба </a:t>
            </a:r>
            <a:r>
              <a:rPr lang="en-US" i="1"/>
              <a:t>Lupinus angustifolius L.</a:t>
            </a:r>
            <a:endParaRPr lang="ru-RU" i="1"/>
          </a:p>
        </p:txBody>
      </p:sp>
      <p:sp>
        <p:nvSpPr>
          <p:cNvPr id="32773" name="Прямоугольник 11"/>
          <p:cNvSpPr>
            <a:spLocks noChangeArrowheads="1"/>
          </p:cNvSpPr>
          <p:nvPr/>
        </p:nvSpPr>
        <p:spPr bwMode="auto">
          <a:xfrm>
            <a:off x="3429000" y="2143125"/>
            <a:ext cx="2320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брюшной</a:t>
            </a:r>
          </a:p>
          <a:p>
            <a:pPr algn="ctr"/>
            <a:r>
              <a:rPr lang="ru-RU"/>
              <a:t> шов</a:t>
            </a:r>
            <a:r>
              <a:rPr lang="en-US"/>
              <a:t> (</a:t>
            </a:r>
            <a:r>
              <a:rPr lang="ru-RU"/>
              <a:t>вентральный)</a:t>
            </a:r>
          </a:p>
        </p:txBody>
      </p:sp>
      <p:sp>
        <p:nvSpPr>
          <p:cNvPr id="32774" name="Прямоугольник 13"/>
          <p:cNvSpPr>
            <a:spLocks noChangeArrowheads="1"/>
          </p:cNvSpPr>
          <p:nvPr/>
        </p:nvSpPr>
        <p:spPr bwMode="auto">
          <a:xfrm>
            <a:off x="2571750" y="5857875"/>
            <a:ext cx="34274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спинной шов (дорсальный,</a:t>
            </a:r>
          </a:p>
          <a:p>
            <a:r>
              <a:rPr lang="ru-RU"/>
              <a:t>срединная, медианная жилка)</a:t>
            </a:r>
          </a:p>
        </p:txBody>
      </p:sp>
      <p:sp>
        <p:nvSpPr>
          <p:cNvPr id="32775" name="Прямоугольник 14"/>
          <p:cNvSpPr>
            <a:spLocks noChangeArrowheads="1"/>
          </p:cNvSpPr>
          <p:nvPr/>
        </p:nvSpPr>
        <p:spPr bwMode="auto">
          <a:xfrm>
            <a:off x="6215063" y="1214438"/>
            <a:ext cx="1838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по перегородке</a:t>
            </a:r>
          </a:p>
        </p:txBody>
      </p:sp>
      <p:cxnSp>
        <p:nvCxnSpPr>
          <p:cNvPr id="23" name="Соединительная линия уступом 22"/>
          <p:cNvCxnSpPr/>
          <p:nvPr/>
        </p:nvCxnSpPr>
        <p:spPr>
          <a:xfrm>
            <a:off x="3143250" y="2143125"/>
            <a:ext cx="928688" cy="64293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/>
          <p:nvPr/>
        </p:nvCxnSpPr>
        <p:spPr>
          <a:xfrm rot="10800000" flipV="1">
            <a:off x="5143500" y="2143125"/>
            <a:ext cx="2428875" cy="642938"/>
          </a:xfrm>
          <a:prstGeom prst="bentConnector3">
            <a:avLst>
              <a:gd name="adj1" fmla="val 80189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42"/>
          <p:cNvCxnSpPr/>
          <p:nvPr/>
        </p:nvCxnSpPr>
        <p:spPr>
          <a:xfrm>
            <a:off x="1143000" y="5357813"/>
            <a:ext cx="1500188" cy="5715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Соединительная линия уступом 48"/>
          <p:cNvCxnSpPr/>
          <p:nvPr/>
        </p:nvCxnSpPr>
        <p:spPr>
          <a:xfrm rot="10800000" flipV="1">
            <a:off x="5786438" y="5286375"/>
            <a:ext cx="928687" cy="5715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780" name="Прямоугольник 52"/>
          <p:cNvSpPr>
            <a:spLocks noChangeArrowheads="1"/>
          </p:cNvSpPr>
          <p:nvPr/>
        </p:nvSpPr>
        <p:spPr bwMode="auto">
          <a:xfrm>
            <a:off x="857250" y="1214438"/>
            <a:ext cx="1289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по семени</a:t>
            </a:r>
          </a:p>
        </p:txBody>
      </p:sp>
      <p:pic>
        <p:nvPicPr>
          <p:cNvPr id="32781" name="Picture 5" descr="C:\Users\Елена\Desktop\фото 2016\створки\сидерат-38\IMG_0141.JPG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 l="2769" r="5856"/>
          <a:stretch>
            <a:fillRect/>
          </a:stretch>
        </p:blipFill>
        <p:spPr bwMode="auto">
          <a:xfrm>
            <a:off x="3286125" y="4071938"/>
            <a:ext cx="2357438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2" name="Picture 6" descr="C:\Users\Елена\Desktop\фото 2016\створки\сидерат-38\IMG_0139-1.jpg"/>
          <p:cNvPicPr>
            <a:picLocks noChangeAspect="1" noChangeArrowheads="1"/>
          </p:cNvPicPr>
          <p:nvPr/>
        </p:nvPicPr>
        <p:blipFill>
          <a:blip r:embed="rId5"/>
          <a:srcRect l="8333"/>
          <a:stretch>
            <a:fillRect/>
          </a:stretch>
        </p:blipFill>
        <p:spPr bwMode="auto">
          <a:xfrm>
            <a:off x="3286125" y="3000375"/>
            <a:ext cx="2357438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3" name="Picture 7" descr="C:\Users\Елена\Desktop\фото 2016\створки\473 жнивень\DSC00007.JPG"/>
          <p:cNvPicPr>
            <a:picLocks noChangeAspect="1" noChangeArrowheads="1"/>
          </p:cNvPicPr>
          <p:nvPr/>
        </p:nvPicPr>
        <p:blipFill>
          <a:blip r:embed="rId6">
            <a:lum bright="20000" contrast="40000"/>
          </a:blip>
          <a:srcRect l="22951" t="34427" r="41640" b="29726"/>
          <a:stretch>
            <a:fillRect/>
          </a:stretch>
        </p:blipFill>
        <p:spPr bwMode="auto">
          <a:xfrm>
            <a:off x="3857625" y="1143000"/>
            <a:ext cx="1357313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1"/>
          <p:cNvSpPr>
            <a:spLocks noChangeArrowheads="1"/>
          </p:cNvSpPr>
          <p:nvPr/>
        </p:nvSpPr>
        <p:spPr bwMode="auto">
          <a:xfrm>
            <a:off x="500063" y="785813"/>
            <a:ext cx="7858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/>
              <a:t>В околоплоднике (перикарпии) можно различить следующие слои: экзокарпий , мезокарпий и эндокарпий.</a:t>
            </a:r>
          </a:p>
        </p:txBody>
      </p:sp>
      <p:pic>
        <p:nvPicPr>
          <p:cNvPr id="33795" name="Picture 6" descr="C:\Users\Елена\Desktop\фото 2016\створки\652\IMG_0043.JPG"/>
          <p:cNvPicPr>
            <a:picLocks noChangeAspect="1" noChangeArrowheads="1"/>
          </p:cNvPicPr>
          <p:nvPr/>
        </p:nvPicPr>
        <p:blipFill>
          <a:blip r:embed="rId2"/>
          <a:srcRect r="34642" b="44218"/>
          <a:stretch>
            <a:fillRect/>
          </a:stretch>
        </p:blipFill>
        <p:spPr bwMode="auto">
          <a:xfrm>
            <a:off x="785813" y="1643063"/>
            <a:ext cx="385762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авая фигурная скобка 4"/>
          <p:cNvSpPr/>
          <p:nvPr/>
        </p:nvSpPr>
        <p:spPr>
          <a:xfrm>
            <a:off x="4643438" y="2143125"/>
            <a:ext cx="298450" cy="4286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4643438" y="2643188"/>
            <a:ext cx="298450" cy="2428875"/>
          </a:xfrm>
          <a:prstGeom prst="rightBrace">
            <a:avLst>
              <a:gd name="adj1" fmla="val 0"/>
              <a:gd name="adj2" fmla="val 4533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4643438" y="5072063"/>
            <a:ext cx="298450" cy="50006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799" name="Прямоугольник 7"/>
          <p:cNvSpPr>
            <a:spLocks noChangeArrowheads="1"/>
          </p:cNvSpPr>
          <p:nvPr/>
        </p:nvSpPr>
        <p:spPr bwMode="auto">
          <a:xfrm>
            <a:off x="5000625" y="2143125"/>
            <a:ext cx="2000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/>
              <a:t>экзокарпий</a:t>
            </a:r>
            <a:endParaRPr lang="ru-RU"/>
          </a:p>
        </p:txBody>
      </p:sp>
      <p:sp>
        <p:nvSpPr>
          <p:cNvPr id="33800" name="Прямоугольник 8"/>
          <p:cNvSpPr>
            <a:spLocks noChangeArrowheads="1"/>
          </p:cNvSpPr>
          <p:nvPr/>
        </p:nvSpPr>
        <p:spPr bwMode="auto">
          <a:xfrm>
            <a:off x="5000625" y="3571875"/>
            <a:ext cx="1403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/>
              <a:t>мезокарпий</a:t>
            </a:r>
            <a:endParaRPr lang="ru-RU"/>
          </a:p>
        </p:txBody>
      </p:sp>
      <p:sp>
        <p:nvSpPr>
          <p:cNvPr id="33801" name="Прямоугольник 9"/>
          <p:cNvSpPr>
            <a:spLocks noChangeArrowheads="1"/>
          </p:cNvSpPr>
          <p:nvPr/>
        </p:nvSpPr>
        <p:spPr bwMode="auto">
          <a:xfrm>
            <a:off x="5072063" y="5072063"/>
            <a:ext cx="1376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/>
              <a:t>эндокарпий</a:t>
            </a:r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E:\ФОТО\микроскопия\бобы\фото-створки\Remik\Remik-Liz-300.jpg"/>
          <p:cNvPicPr>
            <a:picLocks noChangeAspect="1" noChangeArrowheads="1"/>
          </p:cNvPicPr>
          <p:nvPr/>
        </p:nvPicPr>
        <p:blipFill>
          <a:blip r:embed="rId2"/>
          <a:srcRect l="12498" r="22926" b="8333"/>
          <a:stretch>
            <a:fillRect/>
          </a:stretch>
        </p:blipFill>
        <p:spPr bwMode="auto">
          <a:xfrm>
            <a:off x="6715125" y="0"/>
            <a:ext cx="2214563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2" descr="E:\ФОТО\микроскопия\бобы\фото-створки\Remik\Remik-Li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262688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4"/>
          <a:srcRect l="46602" t="20319" r="31061" b="49901"/>
          <a:stretch>
            <a:fillRect/>
          </a:stretch>
        </p:blipFill>
        <p:spPr bwMode="auto">
          <a:xfrm>
            <a:off x="5500688" y="3071813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Users\Елена\Desktop\фото 2016\створки\675-16\IMG_0225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16464"/>
          <a:stretch>
            <a:fillRect/>
          </a:stretch>
        </p:blipFill>
        <p:spPr bwMode="auto">
          <a:xfrm rot="13736974">
            <a:off x="94624" y="3366391"/>
            <a:ext cx="3563833" cy="31994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571875" y="0"/>
            <a:ext cx="3143250" cy="2092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 err="1">
                <a:solidFill>
                  <a:srgbClr val="C00000"/>
                </a:solidFill>
              </a:rPr>
              <a:t>Экзокарпий</a:t>
            </a:r>
            <a:r>
              <a:rPr lang="ru-RU" b="1" i="1" dirty="0">
                <a:solidFill>
                  <a:srgbClr val="C00000"/>
                </a:solidFill>
              </a:rPr>
              <a:t>  </a:t>
            </a:r>
          </a:p>
          <a:p>
            <a:pPr algn="ctr">
              <a:defRPr/>
            </a:pPr>
            <a:r>
              <a:rPr lang="ru-RU" sz="1600" i="1" dirty="0"/>
              <a:t>состоит из наружной эпидермы и гиподермы, клетки которых имеют утолщенные оболочки, Клетки гиподермы удлиненные. Эпидермис содержит устьица и волоски.</a:t>
            </a:r>
          </a:p>
        </p:txBody>
      </p:sp>
      <p:pic>
        <p:nvPicPr>
          <p:cNvPr id="34823" name="Picture 4" descr="C:\Users\Елена\Desktop\фото 2016\створки\635 дет-нт 5\IMG_01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75" y="5054600"/>
            <a:ext cx="2405063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1285875" y="2857500"/>
            <a:ext cx="7000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5" name="Прямоугольник 3"/>
          <p:cNvSpPr>
            <a:spLocks noChangeArrowheads="1"/>
          </p:cNvSpPr>
          <p:nvPr/>
        </p:nvSpPr>
        <p:spPr bwMode="auto">
          <a:xfrm>
            <a:off x="642938" y="1357313"/>
            <a:ext cx="4500562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C00000"/>
                </a:solidFill>
              </a:rPr>
              <a:t>Условия проведения опытов:</a:t>
            </a:r>
          </a:p>
          <a:p>
            <a:pPr algn="ctr" eaLnBrk="0" hangingPunct="0"/>
            <a:r>
              <a:rPr 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Место проведения опытов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: Московская область, Ступинский р-он, п. Михнево, научный полевой зернопропашной севооборот</a:t>
            </a:r>
          </a:p>
          <a:p>
            <a:pPr algn="ctr" eaLnBrk="0" hangingPunct="0"/>
            <a:r>
              <a:rPr 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Почва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: дерново-подзолистая, тяжело – суглинистая на покровных суглинках.</a:t>
            </a:r>
          </a:p>
          <a:p>
            <a:pPr algn="ctr" eaLnBrk="0" hangingPunct="0"/>
            <a:r>
              <a:rPr lang="en-US" b="1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сол=4,5-5,2, содержание гумуса – 2,25-3,16%,  </a:t>
            </a:r>
          </a:p>
          <a:p>
            <a:pPr algn="ctr" eaLnBrk="0" hangingPunct="0"/>
            <a:r>
              <a:rPr lang="en-US" b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41-12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,  Р2О5=35-49, К2О=9,05-17,81 мг/100 г почвы</a:t>
            </a:r>
            <a:endParaRPr lang="ru-RU" b="1" i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D:\МИХНЕВО\Все фото по Михнево\02072009\P1050675.JPG"/>
          <p:cNvPicPr>
            <a:picLocks noChangeAspect="1" noChangeArrowheads="1"/>
          </p:cNvPicPr>
          <p:nvPr/>
        </p:nvPicPr>
        <p:blipFill>
          <a:blip r:embed="rId2">
            <a:lum bright="20000" contrast="30000"/>
          </a:blip>
          <a:srcRect l="34769" b="18321"/>
          <a:stretch>
            <a:fillRect/>
          </a:stretch>
        </p:blipFill>
        <p:spPr bwMode="auto">
          <a:xfrm>
            <a:off x="5008563" y="1428750"/>
            <a:ext cx="3444875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5"/>
          <p:cNvSpPr>
            <a:spLocks noChangeArrowheads="1"/>
          </p:cNvSpPr>
          <p:nvPr/>
        </p:nvSpPr>
        <p:spPr bwMode="auto">
          <a:xfrm>
            <a:off x="2857500" y="285750"/>
            <a:ext cx="2071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C00000"/>
                </a:solidFill>
              </a:rPr>
              <a:t>Мезокарпий</a:t>
            </a:r>
          </a:p>
        </p:txBody>
      </p:sp>
      <p:pic>
        <p:nvPicPr>
          <p:cNvPr id="35843" name="Picture 4" descr="C:\Users\Елена\Desktop\фото 2016\створки\471Chitick\IMG_00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5250" y="1428750"/>
            <a:ext cx="523875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Елена\Desktop\фото 2016\створки\662\на одном увеличении\плоский срез-слои с круп или мелк клетками\IMG_0234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30000" contrast="40000"/>
          </a:blip>
          <a:srcRect l="25139" t="14906" r="14911" b="20628"/>
          <a:stretch>
            <a:fillRect/>
          </a:stretch>
        </p:blipFill>
        <p:spPr bwMode="auto">
          <a:xfrm>
            <a:off x="571472" y="285728"/>
            <a:ext cx="2214578" cy="178595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285750" y="2571750"/>
            <a:ext cx="3143250" cy="523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i="1" dirty="0" err="1"/>
              <a:t>Паренхимные</a:t>
            </a:r>
            <a:r>
              <a:rPr lang="ru-RU" sz="1400" b="1" i="1" dirty="0"/>
              <a:t> клетки в верхней части </a:t>
            </a:r>
            <a:r>
              <a:rPr lang="ru-RU" sz="1400" b="1" i="1" dirty="0" err="1"/>
              <a:t>мезокарпия</a:t>
            </a:r>
            <a:endParaRPr lang="ru-RU" sz="1400" b="1" i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57188" y="4071938"/>
            <a:ext cx="2857500" cy="523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i="1" dirty="0" err="1"/>
              <a:t>Паренхимные</a:t>
            </a:r>
            <a:r>
              <a:rPr lang="ru-RU" sz="1400" b="1" i="1" dirty="0"/>
              <a:t> клетки в нижней части </a:t>
            </a:r>
            <a:r>
              <a:rPr lang="ru-RU" sz="1400" b="1" i="1" dirty="0" err="1"/>
              <a:t>мезокарпия</a:t>
            </a:r>
            <a:endParaRPr lang="ru-RU" sz="1400" b="1" i="1" dirty="0"/>
          </a:p>
        </p:txBody>
      </p:sp>
      <p:pic>
        <p:nvPicPr>
          <p:cNvPr id="35847" name="Picture 6" descr="C:\Users\Елена\Desktop\фото 2016\створки\тонкости\142CANON\IMG_0039.JPG"/>
          <p:cNvPicPr>
            <a:picLocks noChangeAspect="1" noChangeArrowheads="1"/>
          </p:cNvPicPr>
          <p:nvPr/>
        </p:nvPicPr>
        <p:blipFill>
          <a:blip r:embed="rId4">
            <a:lum bright="30000" contrast="40000"/>
            <a:grayscl/>
          </a:blip>
          <a:srcRect/>
          <a:stretch>
            <a:fillRect/>
          </a:stretch>
        </p:blipFill>
        <p:spPr bwMode="auto">
          <a:xfrm>
            <a:off x="7286625" y="214313"/>
            <a:ext cx="1643063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57188" y="3286125"/>
            <a:ext cx="3071812" cy="523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i="1" dirty="0"/>
              <a:t>Крупные сосуды проводящей системы</a:t>
            </a:r>
          </a:p>
        </p:txBody>
      </p:sp>
      <p:sp>
        <p:nvSpPr>
          <p:cNvPr id="11" name="Левая фигурная скобка 10"/>
          <p:cNvSpPr/>
          <p:nvPr/>
        </p:nvSpPr>
        <p:spPr>
          <a:xfrm>
            <a:off x="3571875" y="2786063"/>
            <a:ext cx="285750" cy="57150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Левая фигурная скобка 11"/>
          <p:cNvSpPr/>
          <p:nvPr/>
        </p:nvSpPr>
        <p:spPr>
          <a:xfrm>
            <a:off x="3500438" y="3286125"/>
            <a:ext cx="142875" cy="28575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Левая фигурная скобка 12"/>
          <p:cNvSpPr/>
          <p:nvPr/>
        </p:nvSpPr>
        <p:spPr>
          <a:xfrm>
            <a:off x="3500438" y="3714750"/>
            <a:ext cx="285750" cy="785813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5852" name="Picture 18" descr="C:\Users\Елена\Desktop\фото 2016\створки\тонкости\144CANON\IMG_0090.JPG"/>
          <p:cNvPicPr>
            <a:picLocks noChangeAspect="1" noChangeArrowheads="1"/>
          </p:cNvPicPr>
          <p:nvPr/>
        </p:nvPicPr>
        <p:blipFill>
          <a:blip r:embed="rId5"/>
          <a:srcRect l="17894" t="11929" r="28426" b="25438"/>
          <a:stretch>
            <a:fillRect/>
          </a:stretch>
        </p:blipFill>
        <p:spPr bwMode="auto">
          <a:xfrm>
            <a:off x="1000125" y="4643438"/>
            <a:ext cx="2357438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Прямая со стрелкой 20"/>
          <p:cNvCxnSpPr/>
          <p:nvPr/>
        </p:nvCxnSpPr>
        <p:spPr>
          <a:xfrm>
            <a:off x="2714625" y="2000250"/>
            <a:ext cx="1143000" cy="1000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5400000" flipH="1" flipV="1">
            <a:off x="3393281" y="4179094"/>
            <a:ext cx="500063" cy="428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4" descr="C:\Users\Елена\Desktop\фото 2016\створки\тонкости\144CANON\IMG_0031.JPG"/>
          <p:cNvPicPr>
            <a:picLocks noChangeAspect="1" noChangeArrowheads="1"/>
          </p:cNvPicPr>
          <p:nvPr/>
        </p:nvPicPr>
        <p:blipFill>
          <a:blip r:embed="rId2"/>
          <a:srcRect l="13380" t="5276" r="25330"/>
          <a:stretch>
            <a:fillRect/>
          </a:stretch>
        </p:blipFill>
        <p:spPr bwMode="auto">
          <a:xfrm>
            <a:off x="285750" y="2857500"/>
            <a:ext cx="1689100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Елена\Desktop\фото 2016\створки\662\на одном увеличении\плоский срез-слои с круп или мелк клетками\IMG_0230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 contrast="40000"/>
          </a:blip>
          <a:srcRect l="15307"/>
          <a:stretch>
            <a:fillRect/>
          </a:stretch>
        </p:blipFill>
        <p:spPr bwMode="auto">
          <a:xfrm>
            <a:off x="357158" y="642918"/>
            <a:ext cx="2299868" cy="203654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71750" y="857250"/>
            <a:ext cx="3500438" cy="923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C00000"/>
                </a:solidFill>
              </a:rPr>
              <a:t>Проводящая система в средней и нижней части </a:t>
            </a:r>
            <a:r>
              <a:rPr lang="ru-RU" b="1" i="1" dirty="0" err="1">
                <a:solidFill>
                  <a:srgbClr val="C00000"/>
                </a:solidFill>
              </a:rPr>
              <a:t>мезокарпия</a:t>
            </a:r>
            <a:r>
              <a:rPr lang="ru-RU" b="1" i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36869" name="Picture 17" descr="C:\Users\Елена\Desktop\фото 2016\створки\тонкости\144CANON\IMG_007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0" y="4857750"/>
            <a:ext cx="2312988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12" descr="C:\Users\Елена\Desktop\фото 2016\створки\тонкости\144CANON\IMG_0011.JPG"/>
          <p:cNvPicPr>
            <a:picLocks noChangeAspect="1" noChangeArrowheads="1"/>
          </p:cNvPicPr>
          <p:nvPr/>
        </p:nvPicPr>
        <p:blipFill>
          <a:blip r:embed="rId5"/>
          <a:srcRect l="41905" t="17099" b="20193"/>
          <a:stretch>
            <a:fillRect/>
          </a:stretch>
        </p:blipFill>
        <p:spPr bwMode="auto">
          <a:xfrm>
            <a:off x="2428875" y="3643313"/>
            <a:ext cx="1622425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15" descr="C:\Users\Елена\Desktop\фото 2016\створки\тонкости\144CANON\IMG_003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5143500"/>
            <a:ext cx="1979613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19" descr="C:\Users\Елена\Desktop\фото 2016\створки\тонкости\144CANON\зеленые створки\IMG_064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75" y="428625"/>
            <a:ext cx="307181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16" descr="C:\Users\Елена\Desktop\фото 2016\створки\тонкости\144CANON\IMG_0043-1-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29500" y="2786063"/>
            <a:ext cx="1479550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C:\Users\Елена\Desktop\фото 2016\створки\тонкости\142CANON\IMG_0098.JP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  <a:lum bright="20000" contrast="40000"/>
          </a:blip>
          <a:srcRect/>
          <a:stretch>
            <a:fillRect/>
          </a:stretch>
        </p:blipFill>
        <p:spPr bwMode="auto">
          <a:xfrm>
            <a:off x="5262530" y="3929066"/>
            <a:ext cx="3717974" cy="2788321"/>
          </a:xfrm>
          <a:prstGeom prst="rect">
            <a:avLst/>
          </a:prstGeom>
          <a:noFill/>
        </p:spPr>
      </p:pic>
      <p:pic>
        <p:nvPicPr>
          <p:cNvPr id="36875" name="Picture 5" descr="C:\Users\Елена\Desktop\фото 2016\створки\652\IMG_0039.JPG"/>
          <p:cNvPicPr>
            <a:picLocks noChangeAspect="1" noChangeArrowheads="1"/>
          </p:cNvPicPr>
          <p:nvPr/>
        </p:nvPicPr>
        <p:blipFill>
          <a:blip r:embed="rId10">
            <a:lum bright="20000" contrast="40000"/>
            <a:grayscl/>
          </a:blip>
          <a:srcRect/>
          <a:stretch>
            <a:fillRect/>
          </a:stretch>
        </p:blipFill>
        <p:spPr bwMode="auto">
          <a:xfrm>
            <a:off x="4357688" y="2571750"/>
            <a:ext cx="224155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6" name="Picture 4" descr="C:\Users\Елена\Desktop\фото 2016\створки\662\на одном увеличении\прод-2-ой слой-3.JPG"/>
          <p:cNvPicPr>
            <a:picLocks noChangeAspect="1" noChangeArrowheads="1"/>
          </p:cNvPicPr>
          <p:nvPr/>
        </p:nvPicPr>
        <p:blipFill>
          <a:blip r:embed="rId11"/>
          <a:srcRect l="9525" r="5670"/>
          <a:stretch>
            <a:fillRect/>
          </a:stretch>
        </p:blipFill>
        <p:spPr bwMode="auto">
          <a:xfrm>
            <a:off x="2500313" y="1928813"/>
            <a:ext cx="1714500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 descr="E:\ФОТО\микроскопия\бобы\фото-створки\k-3509\kutikula -k-3509-1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0" y="1285875"/>
            <a:ext cx="354965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7" descr="E:\ФОТО\микроскопия\бобы\фото-створки\Natalevskii-1\Natalevskii-1-Iz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428750"/>
            <a:ext cx="3214688" cy="24114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37892" name="Прямоугольник 5"/>
          <p:cNvSpPr>
            <a:spLocks noChangeArrowheads="1"/>
          </p:cNvSpPr>
          <p:nvPr/>
        </p:nvSpPr>
        <p:spPr bwMode="auto">
          <a:xfrm>
            <a:off x="285750" y="642938"/>
            <a:ext cx="3143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C00000"/>
                </a:solidFill>
              </a:rPr>
              <a:t>Эндокарпий</a:t>
            </a:r>
            <a:r>
              <a:rPr lang="ru-RU" i="1"/>
              <a:t> </a:t>
            </a:r>
          </a:p>
        </p:txBody>
      </p:sp>
      <p:pic>
        <p:nvPicPr>
          <p:cNvPr id="37893" name="Picture 10" descr="C:\Users\Елена\Desktop\фото 2016\створки\тонкости\144CANON\зеленые створки\IMG_0622.JPG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 l="6760" t="3004" r="5377" b="18890"/>
          <a:stretch>
            <a:fillRect/>
          </a:stretch>
        </p:blipFill>
        <p:spPr bwMode="auto">
          <a:xfrm>
            <a:off x="5715000" y="4429125"/>
            <a:ext cx="310832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9" descr="C:\Users\Елена\Desktop\фото 2016\створки\тонкости\144CANON\зеленые створки\IMG_06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4071938"/>
            <a:ext cx="2967038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Прямоугольник 7"/>
          <p:cNvSpPr>
            <a:spLocks noChangeArrowheads="1"/>
          </p:cNvSpPr>
          <p:nvPr/>
        </p:nvSpPr>
        <p:spPr bwMode="auto">
          <a:xfrm>
            <a:off x="3214688" y="357188"/>
            <a:ext cx="571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/>
              <a:t>содержит внутреннюю эпидерму (пергаментный слой), лежащую на склеренхиме</a:t>
            </a: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143250" y="2428875"/>
            <a:ext cx="2714625" cy="369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i="1" dirty="0"/>
              <a:t>внутренняя эпидерма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857625" y="4429125"/>
            <a:ext cx="1643063" cy="369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i="1" dirty="0"/>
              <a:t>склеренхима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Прямоугольник 3"/>
          <p:cNvSpPr>
            <a:spLocks noChangeArrowheads="1"/>
          </p:cNvSpPr>
          <p:nvPr/>
        </p:nvSpPr>
        <p:spPr bwMode="auto">
          <a:xfrm>
            <a:off x="928688" y="1000125"/>
            <a:ext cx="7500937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/>
              <a:t>Плод люпина по способу распространения - автохор  (механохор).</a:t>
            </a:r>
          </a:p>
          <a:p>
            <a:pPr algn="ctr"/>
            <a:r>
              <a:rPr lang="ru-RU" b="1" i="1"/>
              <a:t>Высыхание механической ткани, происходящее при созревании плода, приводит к ее сокращению, повышению напряжения. Наружние и внутренние слои перикарпия сокращаются при высыхании в разных направлениях и создается напряжение, которое способствует вскрыванию обезвозженного зрелого плода.</a:t>
            </a:r>
          </a:p>
          <a:p>
            <a:pPr algn="ctr"/>
            <a:r>
              <a:rPr lang="ru-RU" b="1" i="1"/>
              <a:t>Проводящая система перикарпия при этом, вероятно, значения не имеет</a:t>
            </a:r>
          </a:p>
        </p:txBody>
      </p:sp>
      <p:pic>
        <p:nvPicPr>
          <p:cNvPr id="38915" name="Picture 2" descr="C:\Users\Елена\Desktop\фото 2016\створки\675-16\IMG_0165.JPG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642938" y="3857625"/>
            <a:ext cx="2860675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" descr="C:\Users\Елена\Desktop\фото 2016\створки\469 купала\IMG_00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3929063"/>
            <a:ext cx="29083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Прямоугольник 5"/>
          <p:cNvSpPr>
            <a:spLocks noChangeArrowheads="1"/>
          </p:cNvSpPr>
          <p:nvPr/>
        </p:nvSpPr>
        <p:spPr bwMode="auto">
          <a:xfrm>
            <a:off x="785813" y="6000750"/>
            <a:ext cx="2571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брюшной  шов</a:t>
            </a:r>
          </a:p>
        </p:txBody>
      </p:sp>
      <p:sp>
        <p:nvSpPr>
          <p:cNvPr id="38918" name="Прямоугольник 6"/>
          <p:cNvSpPr>
            <a:spLocks noChangeArrowheads="1"/>
          </p:cNvSpPr>
          <p:nvPr/>
        </p:nvSpPr>
        <p:spPr bwMode="auto">
          <a:xfrm>
            <a:off x="6143625" y="6143625"/>
            <a:ext cx="1631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спинной шов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500063" y="1071563"/>
            <a:ext cx="7715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just"/>
            <a:r>
              <a:rPr lang="ru-RU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настоящее время известно два неаллельных гена </a:t>
            </a:r>
            <a:r>
              <a:rPr lang="en-US" sz="1600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</a:t>
            </a:r>
            <a:r>
              <a:rPr lang="ru-RU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lang="en-US" sz="1600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</a:t>
            </a:r>
            <a:r>
              <a:rPr lang="ru-RU" sz="1600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обеспечивающих устойчивость к растрескиванию бобов у селекционных форм </a:t>
            </a:r>
            <a:r>
              <a:rPr lang="en-US" sz="1600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Lupinus</a:t>
            </a:r>
            <a:r>
              <a:rPr lang="en-US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600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angustifolius L</a:t>
            </a:r>
            <a:r>
              <a:rPr lang="ru-RU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indent="449263" algn="just"/>
            <a:r>
              <a:rPr lang="ru-RU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 влиянием гена </a:t>
            </a:r>
            <a:r>
              <a:rPr lang="en-US" sz="1600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</a:t>
            </a:r>
            <a:r>
              <a:rPr lang="ru-RU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происходит слияние двух противоположных тяжей склеренхимной ткани, окаймляющих проводящие пучки  со стороны шва и средней жилки боба. </a:t>
            </a:r>
          </a:p>
        </p:txBody>
      </p:sp>
      <p:pic>
        <p:nvPicPr>
          <p:cNvPr id="39939" name="Picture 2" descr="F:\надо\PC110062.JPG"/>
          <p:cNvPicPr>
            <a:picLocks noChangeAspect="1" noChangeArrowheads="1"/>
          </p:cNvPicPr>
          <p:nvPr/>
        </p:nvPicPr>
        <p:blipFill>
          <a:blip r:embed="rId2"/>
          <a:srcRect l="22438" t="21651" r="24013" b="21651"/>
          <a:stretch>
            <a:fillRect/>
          </a:stretch>
        </p:blipFill>
        <p:spPr bwMode="auto">
          <a:xfrm>
            <a:off x="642938" y="2500313"/>
            <a:ext cx="201453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071813" y="2428875"/>
            <a:ext cx="5643562" cy="1816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indent="449263" algn="just">
              <a:defRPr/>
            </a:pP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Ген </a:t>
            </a:r>
            <a:r>
              <a:rPr lang="en-US" sz="1400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влияет на структурные изменения в </a:t>
            </a:r>
            <a:r>
              <a:rPr lang="ru-RU" sz="1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эндокарпе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створок, связанные с формированием нового </a:t>
            </a:r>
            <a:r>
              <a:rPr lang="ru-RU" sz="1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гиподермального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слоя между паренхимой и склеренхимой, а также пурпурно-коричневой пигментацией пергаментного слоя. </a:t>
            </a:r>
            <a:endParaRPr lang="en-US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>
              <a:defRPr/>
            </a:pPr>
            <a:endParaRPr lang="en-US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>
              <a:defRPr/>
            </a:pP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Таким образом, действие каждого из генов приводит к снижению </a:t>
            </a:r>
            <a:r>
              <a:rPr lang="ru-RU" sz="1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растрескиваемости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бобов. Присутствие обоих генов обеспечивает </a:t>
            </a:r>
            <a:r>
              <a:rPr lang="ru-RU" sz="1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нерастрескиваемость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41" name="Picture 7" descr="C:\Users\Елена\Desktop\фото 2016\створки\тонкости\140CANON\IMG_0002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571500" y="4357688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2" descr="C:\Users\Елена\Desktop\фото 2016\створки\502 австралия\IMG_0008.JPG"/>
          <p:cNvPicPr>
            <a:picLocks noChangeAspect="1" noChangeArrowheads="1"/>
          </p:cNvPicPr>
          <p:nvPr/>
        </p:nvPicPr>
        <p:blipFill>
          <a:blip r:embed="rId4">
            <a:lum bright="10000" contrast="30000"/>
          </a:blip>
          <a:srcRect/>
          <a:stretch>
            <a:fillRect/>
          </a:stretch>
        </p:blipFill>
        <p:spPr bwMode="auto">
          <a:xfrm>
            <a:off x="5857875" y="4214813"/>
            <a:ext cx="2455863" cy="18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2" descr="C:\Users\Елена\Desktop\фото 2016\створки\473 жнивень\IMG_0055.JPG"/>
          <p:cNvPicPr>
            <a:picLocks noChangeAspect="1" noChangeArrowheads="1"/>
          </p:cNvPicPr>
          <p:nvPr/>
        </p:nvPicPr>
        <p:blipFill>
          <a:blip r:embed="rId5"/>
          <a:srcRect l="25330" t="25334" r="8754" b="8360"/>
          <a:stretch>
            <a:fillRect/>
          </a:stretch>
        </p:blipFill>
        <p:spPr bwMode="auto">
          <a:xfrm>
            <a:off x="3214688" y="4357688"/>
            <a:ext cx="22860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C:\Users\Елена\Desktop\фото 2016\створки\471Chitick\IMG_00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4000500"/>
            <a:ext cx="3357562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6" descr="C:\Users\Елена\Desktop\фото 2016\створки\652\IMG_0043.JPG"/>
          <p:cNvPicPr>
            <a:picLocks noChangeAspect="1" noChangeArrowheads="1"/>
          </p:cNvPicPr>
          <p:nvPr/>
        </p:nvPicPr>
        <p:blipFill>
          <a:blip r:embed="rId3"/>
          <a:srcRect b="44218"/>
          <a:stretch>
            <a:fillRect/>
          </a:stretch>
        </p:blipFill>
        <p:spPr bwMode="auto">
          <a:xfrm>
            <a:off x="5686425" y="0"/>
            <a:ext cx="34575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C:\Users\Елена\Desktop\фото 2016\створки\753\IMG_01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38" y="214313"/>
            <a:ext cx="314325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9" descr="C:\Users\Елена\Desktop\фото 2016\створки\тонкости\140CANON\IMG_003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4" descr="C:\Users\Елена\Desktop\фото 2016\створки\471Chitick\IMG_008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50" y="3143250"/>
            <a:ext cx="307181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4" descr="C:\Users\Елена\Desktop\фото 2016\створки\483 липень\IMG_001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29313" y="4286250"/>
            <a:ext cx="3071812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E:\ФОТО\микроскопия\бобы\фото-створки\H-846xMut-1\H-846xmut-1-11-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14313"/>
            <a:ext cx="6572250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2" descr="E:\ФОТО\микроскопия\бобы\фото-створки\H-846xMut-1\H-846xmut-1-11-2-4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38" y="357188"/>
            <a:ext cx="2417762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Прямоугольник 5"/>
          <p:cNvSpPr>
            <a:spLocks noChangeArrowheads="1"/>
          </p:cNvSpPr>
          <p:nvPr/>
        </p:nvSpPr>
        <p:spPr bwMode="auto">
          <a:xfrm>
            <a:off x="571500" y="5500688"/>
            <a:ext cx="721518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/>
              <a:t>Поперечный срез перикарпия,</a:t>
            </a:r>
          </a:p>
          <a:p>
            <a:pPr algn="ctr"/>
            <a:r>
              <a:rPr lang="ru-RU" sz="1400"/>
              <a:t>брюшной шов, </a:t>
            </a:r>
          </a:p>
          <a:p>
            <a:pPr algn="ctr"/>
            <a:r>
              <a:rPr lang="ru-RU" sz="1400"/>
              <a:t>Немчиновский 846 х </a:t>
            </a:r>
            <a:r>
              <a:rPr lang="en-US" sz="1400"/>
              <a:t>Mut 1</a:t>
            </a:r>
            <a:endParaRPr lang="ru-RU" sz="1400"/>
          </a:p>
        </p:txBody>
      </p:sp>
      <p:sp>
        <p:nvSpPr>
          <p:cNvPr id="7" name="Стрелка вниз 6"/>
          <p:cNvSpPr/>
          <p:nvPr/>
        </p:nvSpPr>
        <p:spPr>
          <a:xfrm rot="4592408">
            <a:off x="5006181" y="-531018"/>
            <a:ext cx="122237" cy="2654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:\ФОТО\микроскопия\бобы\фото-створки\nemchinovskii 846\2-krai-40.jpg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 t="50293" b="4660"/>
          <a:stretch>
            <a:fillRect/>
          </a:stretch>
        </p:blipFill>
        <p:spPr bwMode="auto">
          <a:xfrm>
            <a:off x="2714625" y="285750"/>
            <a:ext cx="6132513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 descr="E:\ФОТО\микроскопия\бобы\фото-створки\nemchinovskii 846\2-krai-100.jpg"/>
          <p:cNvPicPr>
            <a:picLocks noChangeAspect="1" noChangeArrowheads="1"/>
          </p:cNvPicPr>
          <p:nvPr/>
        </p:nvPicPr>
        <p:blipFill>
          <a:blip r:embed="rId3"/>
          <a:srcRect t="27419" b="3375"/>
          <a:stretch>
            <a:fillRect/>
          </a:stretch>
        </p:blipFill>
        <p:spPr bwMode="auto">
          <a:xfrm>
            <a:off x="3714750" y="3857625"/>
            <a:ext cx="5072063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 descr="E:\ФОТО\микроскопия\бобы\фото-створки\nemchinovskii 846\2-krai-200d.jpg"/>
          <p:cNvPicPr>
            <a:picLocks noChangeAspect="1" noChangeArrowheads="1"/>
          </p:cNvPicPr>
          <p:nvPr/>
        </p:nvPicPr>
        <p:blipFill>
          <a:blip r:embed="rId4"/>
          <a:srcRect b="4953"/>
          <a:stretch>
            <a:fillRect/>
          </a:stretch>
        </p:blipFill>
        <p:spPr bwMode="auto">
          <a:xfrm>
            <a:off x="428625" y="1714500"/>
            <a:ext cx="32067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Прямоугольник 10"/>
          <p:cNvSpPr>
            <a:spLocks noChangeArrowheads="1"/>
          </p:cNvSpPr>
          <p:nvPr/>
        </p:nvSpPr>
        <p:spPr bwMode="auto">
          <a:xfrm>
            <a:off x="3714750" y="2643188"/>
            <a:ext cx="5429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/>
              <a:t>Поперечный срез перикарпия,</a:t>
            </a:r>
          </a:p>
          <a:p>
            <a:pPr algn="ctr"/>
            <a:r>
              <a:rPr lang="ru-RU" sz="1400"/>
              <a:t>спинной шов, сорт Немчиновский</a:t>
            </a:r>
          </a:p>
        </p:txBody>
      </p:sp>
      <p:sp>
        <p:nvSpPr>
          <p:cNvPr id="12" name="Стрелка вниз 11"/>
          <p:cNvSpPr/>
          <p:nvPr/>
        </p:nvSpPr>
        <p:spPr>
          <a:xfrm rot="18529944">
            <a:off x="3411538" y="3798888"/>
            <a:ext cx="117475" cy="5619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E:\ФОТО\микроскопия\бобы\фото-створки\Marri\Marri-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14813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 descr="E:\ФОТО\микроскопия\бобы\фото-створки\Marri\Marri-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8738" y="3643313"/>
            <a:ext cx="4286251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Прямоугольник 5"/>
          <p:cNvSpPr>
            <a:spLocks noChangeArrowheads="1"/>
          </p:cNvSpPr>
          <p:nvPr/>
        </p:nvSpPr>
        <p:spPr bwMode="auto">
          <a:xfrm>
            <a:off x="1571625" y="3214688"/>
            <a:ext cx="1857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cv. Marri</a:t>
            </a:r>
            <a:endParaRPr lang="ru-RU" sz="1400"/>
          </a:p>
        </p:txBody>
      </p:sp>
      <p:pic>
        <p:nvPicPr>
          <p:cNvPr id="44037" name="Picture 4" descr="E:\ФОТО\микроскопия\бобы\фото-створки\орловский сидерат\4 (Orlovslii siderat)-220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0"/>
            <a:ext cx="4357687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5" descr="E:\ФОТО\микроскопия\бобы\фото-створки\орловский сидерат\4 (Orlovslii siderat)-3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0" y="3643313"/>
            <a:ext cx="42862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Прямоугольник 8"/>
          <p:cNvSpPr>
            <a:spLocks noChangeArrowheads="1"/>
          </p:cNvSpPr>
          <p:nvPr/>
        </p:nvSpPr>
        <p:spPr bwMode="auto">
          <a:xfrm>
            <a:off x="5715000" y="3286125"/>
            <a:ext cx="3143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/>
              <a:t>сорт Орловский сидерат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E:\ФОТО\микроскопия\бобы\фото-створки\орловский сидерат\4 (Orlovslii siderat)-220-lin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1428750"/>
            <a:ext cx="3887788" cy="2916238"/>
          </a:xfrm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 b="4156"/>
          <a:stretch>
            <a:fillRect/>
          </a:stretch>
        </p:blipFill>
        <p:spPr bwMode="auto">
          <a:xfrm>
            <a:off x="4500563" y="1412875"/>
            <a:ext cx="403225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68313" y="549275"/>
            <a:ext cx="8074025" cy="719138"/>
          </a:xfrm>
          <a:prstGeom prst="rect">
            <a:avLst/>
          </a:prstGeom>
        </p:spPr>
        <p:txBody>
          <a:bodyPr anchor="b">
            <a:normAutofit fontScale="92500" lnSpcReduction="10000"/>
          </a:bodyPr>
          <a:lstStyle/>
          <a:p>
            <a:pPr algn="ctr">
              <a:defRPr/>
            </a:pPr>
            <a:endParaRPr lang="ru-RU" sz="1600" dirty="0"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endParaRPr lang="ru-RU" sz="1600" dirty="0"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ru-RU" sz="1600" dirty="0"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Анатомические особенности перикарпия в средней части поперечного среза.</a:t>
            </a:r>
          </a:p>
          <a:p>
            <a:pPr algn="just">
              <a:defRPr/>
            </a:pPr>
            <a:endParaRPr lang="ru-RU" sz="1600" dirty="0"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ru-RU" sz="1600" dirty="0"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5061" name="Прямоугольник 7"/>
          <p:cNvSpPr>
            <a:spLocks noChangeArrowheads="1"/>
          </p:cNvSpPr>
          <p:nvPr/>
        </p:nvSpPr>
        <p:spPr bwMode="auto">
          <a:xfrm>
            <a:off x="5214938" y="4929188"/>
            <a:ext cx="2725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сорт Немчиновский 846</a:t>
            </a:r>
          </a:p>
        </p:txBody>
      </p:sp>
      <p:sp>
        <p:nvSpPr>
          <p:cNvPr id="45062" name="Прямоугольник 8"/>
          <p:cNvSpPr>
            <a:spLocks noChangeArrowheads="1"/>
          </p:cNvSpPr>
          <p:nvPr/>
        </p:nvSpPr>
        <p:spPr bwMode="auto">
          <a:xfrm>
            <a:off x="1143000" y="5072063"/>
            <a:ext cx="2811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сорт Орловский сидерат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2" descr="F:\фото ноябрь 2013\DSC00825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22000" t="6776" r="36000" b="45793"/>
          <a:stretch>
            <a:fillRect/>
          </a:stretch>
        </p:blipFill>
        <p:spPr bwMode="auto">
          <a:xfrm>
            <a:off x="7358063" y="4572000"/>
            <a:ext cx="1185862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11" descr="F:\надо\S7002943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25" y="785813"/>
            <a:ext cx="1785938" cy="213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8" descr="F:\надо\S7003022 (2).JPG"/>
          <p:cNvPicPr>
            <a:picLocks noChangeAspect="1" noChangeArrowheads="1"/>
          </p:cNvPicPr>
          <p:nvPr/>
        </p:nvPicPr>
        <p:blipFill>
          <a:blip r:embed="rId4"/>
          <a:srcRect l="12201"/>
          <a:stretch>
            <a:fillRect/>
          </a:stretch>
        </p:blipFill>
        <p:spPr bwMode="auto">
          <a:xfrm>
            <a:off x="3786188" y="785813"/>
            <a:ext cx="15938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10" descr="F:\надо\S7002957-2.jpg"/>
          <p:cNvPicPr>
            <a:picLocks noChangeAspect="1" noChangeArrowheads="1"/>
          </p:cNvPicPr>
          <p:nvPr/>
        </p:nvPicPr>
        <p:blipFill>
          <a:blip r:embed="rId5"/>
          <a:srcRect t="3847" r="17169"/>
          <a:stretch>
            <a:fillRect/>
          </a:stretch>
        </p:blipFill>
        <p:spPr bwMode="auto">
          <a:xfrm>
            <a:off x="500063" y="4572000"/>
            <a:ext cx="153352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3" descr="F:\надо\к-3815 глат(1).JPG"/>
          <p:cNvPicPr>
            <a:picLocks noChangeAspect="1" noChangeArrowheads="1"/>
          </p:cNvPicPr>
          <p:nvPr/>
        </p:nvPicPr>
        <p:blipFill>
          <a:blip r:embed="rId6"/>
          <a:srcRect l="12903" t="9677"/>
          <a:stretch>
            <a:fillRect/>
          </a:stretch>
        </p:blipFill>
        <p:spPr bwMode="auto">
          <a:xfrm>
            <a:off x="2500313" y="4572000"/>
            <a:ext cx="129222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4" descr="F:\надо\к-3634 белозерный 110.JPG"/>
          <p:cNvPicPr>
            <a:picLocks noChangeAspect="1" noChangeArrowheads="1"/>
          </p:cNvPicPr>
          <p:nvPr/>
        </p:nvPicPr>
        <p:blipFill>
          <a:blip r:embed="rId7"/>
          <a:srcRect l="8696" t="10503" r="18262"/>
          <a:stretch>
            <a:fillRect/>
          </a:stretch>
        </p:blipFill>
        <p:spPr bwMode="auto">
          <a:xfrm>
            <a:off x="5929313" y="4572000"/>
            <a:ext cx="11445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5" descr="F:\надо\skfF06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63" y="785813"/>
            <a:ext cx="3287712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3" descr="F:\надо\S7002553 (2).jpg"/>
          <p:cNvPicPr>
            <a:picLocks noChangeAspect="1" noChangeArrowheads="1"/>
          </p:cNvPicPr>
          <p:nvPr/>
        </p:nvPicPr>
        <p:blipFill>
          <a:blip r:embed="rId9"/>
          <a:srcRect t="15834" r="13541"/>
          <a:stretch>
            <a:fillRect/>
          </a:stretch>
        </p:blipFill>
        <p:spPr bwMode="auto">
          <a:xfrm>
            <a:off x="4214813" y="4572000"/>
            <a:ext cx="118427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Заголовок 1"/>
          <p:cNvSpPr>
            <a:spLocks noGrp="1"/>
          </p:cNvSpPr>
          <p:nvPr>
            <p:ph type="title"/>
          </p:nvPr>
        </p:nvSpPr>
        <p:spPr>
          <a:xfrm>
            <a:off x="755650" y="333375"/>
            <a:ext cx="5030788" cy="431800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Различные типы ветвления  люпина узколистного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0063" y="3071813"/>
            <a:ext cx="8072437" cy="1384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Люпин узколистный  характеризуется разнообразием форм с различными типами ветвления, которые являются естественными или индуцированными мутантами диких форм. Для их характеристики Н.С.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Купцовым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были введены термины: «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псевдодикий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и «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квазидикий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типы (ветвление блокировано на уровне 3-4-го порядков), «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щитковидный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тип (с блокировкой ветвления на уровне 2-3-го порядков), «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метельчатый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тип (с блокированным ветвлением на уровне 2-го порядка), «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пальмовидный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тип (имеющий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фасциированный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стебель и блокировку ветвления на уровне 2-3-го порядков), «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колосовидный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тип (ветвление блокировано на уровне 1-го порядка в пазухах 3-9 верхних листьев и на уровне 2-3-го порядков в нижней части стебля). </a:t>
            </a:r>
          </a:p>
        </p:txBody>
      </p:sp>
      <p:sp>
        <p:nvSpPr>
          <p:cNvPr id="9228" name="Прямоугольник 13"/>
          <p:cNvSpPr>
            <a:spLocks noChangeArrowheads="1"/>
          </p:cNvSpPr>
          <p:nvPr/>
        </p:nvSpPr>
        <p:spPr bwMode="auto">
          <a:xfrm>
            <a:off x="2357438" y="785813"/>
            <a:ext cx="15716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i="1">
                <a:latin typeface="Times New Roman" pitchFamily="18" charset="0"/>
                <a:cs typeface="Times New Roman" pitchFamily="18" charset="0"/>
              </a:rPr>
              <a:t>Купцов Н.С., 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2001.</a:t>
            </a:r>
          </a:p>
        </p:txBody>
      </p:sp>
      <p:pic>
        <p:nvPicPr>
          <p:cNvPr id="9229" name="Picture 2" descr="F:\надо\к-3054 австралия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57813" y="785813"/>
            <a:ext cx="13906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Содержимое 2"/>
          <p:cNvSpPr>
            <a:spLocks noGrp="1"/>
          </p:cNvSpPr>
          <p:nvPr>
            <p:ph idx="1"/>
          </p:nvPr>
        </p:nvSpPr>
        <p:spPr>
          <a:xfrm>
            <a:off x="611188" y="476250"/>
            <a:ext cx="8183562" cy="4897438"/>
          </a:xfrm>
        </p:spPr>
        <p:txBody>
          <a:bodyPr/>
          <a:lstStyle/>
          <a:p>
            <a:pPr eaLnBrk="1" hangingPunct="1"/>
            <a:endParaRPr lang="ru-RU" sz="1800" u="sng" smtClean="0"/>
          </a:p>
          <a:p>
            <a:pPr eaLnBrk="1" hangingPunct="1">
              <a:buFont typeface="Wingdings 2" pitchFamily="18" charset="2"/>
              <a:buNone/>
            </a:pPr>
            <a:r>
              <a:rPr lang="ru-RU" sz="1800" u="sng" smtClean="0"/>
              <a:t>ПРИЗНАКИ РАСТРЕСКИВАЕМОСТИ БОБОВ</a:t>
            </a:r>
            <a:r>
              <a:rPr lang="ru-RU" sz="1800" smtClean="0"/>
              <a:t>: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smtClean="0"/>
              <a:t>1. Белая окраска внутреннего слоя.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smtClean="0"/>
              <a:t>2.  Наличие колленхимы (бороздка вдоль брюшного шва и средней жилки) или прерывистые склеренхимные тяжи.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smtClean="0"/>
              <a:t>3. Неоднородность тканей в области брюшного шва и средней жилки.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smtClean="0"/>
              <a:t>4. Рыхлый слой под  наружной эпидермой.</a:t>
            </a:r>
          </a:p>
          <a:p>
            <a:pPr eaLnBrk="1" hangingPunct="1"/>
            <a:endParaRPr lang="ru-RU" sz="1800" u="sng" smtClean="0"/>
          </a:p>
          <a:p>
            <a:pPr eaLnBrk="1" hangingPunct="1">
              <a:buFont typeface="Wingdings 2" pitchFamily="18" charset="2"/>
              <a:buNone/>
            </a:pPr>
            <a:r>
              <a:rPr lang="ru-RU" sz="1800" u="sng" smtClean="0"/>
              <a:t>ПРИЗНАКИ, ПРЕПЯТСТВУЮЩИЕ РАСКРЫВАНИЮ БОБОВ</a:t>
            </a:r>
            <a:r>
              <a:rPr lang="ru-RU" sz="1800" smtClean="0"/>
              <a:t>: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smtClean="0"/>
              <a:t>1. Желто-красная окраска внутреннего слоя (ген </a:t>
            </a:r>
            <a:r>
              <a:rPr lang="en-US" sz="1800" i="1" smtClean="0">
                <a:solidFill>
                  <a:srgbClr val="C00000"/>
                </a:solidFill>
              </a:rPr>
              <a:t>le</a:t>
            </a:r>
            <a:r>
              <a:rPr lang="ru-RU" sz="1800" i="1" smtClean="0"/>
              <a:t>)</a:t>
            </a:r>
            <a:r>
              <a:rPr lang="ru-RU" sz="1800" smtClean="0"/>
              <a:t>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smtClean="0"/>
              <a:t>2. Наличие сплошного тяжа склеренхимных клеток над проводящими пучками (отсутствие колленхимы), ген </a:t>
            </a:r>
            <a:r>
              <a:rPr lang="en-US" sz="1800" i="1" smtClean="0">
                <a:solidFill>
                  <a:srgbClr val="C00000"/>
                </a:solidFill>
              </a:rPr>
              <a:t>ta</a:t>
            </a:r>
            <a:r>
              <a:rPr lang="ru-RU" sz="1800" smtClean="0"/>
              <a:t>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800" smtClean="0"/>
              <a:t>3. Наличие плотного (гиподермального?) слоя под наружным эпидермисом.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75" y="474663"/>
            <a:ext cx="7786688" cy="524668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263" algn="just" eaLnBrk="0" hangingPunct="0"/>
            <a:r>
              <a:rPr lang="ru-RU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целью установления биохимических изменений в створках бобов под влиянием генов </a:t>
            </a:r>
            <a:r>
              <a:rPr lang="en-US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</a:t>
            </a:r>
            <a:r>
              <a:rPr lang="ru-RU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lang="en-US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</a:t>
            </a:r>
            <a:r>
              <a:rPr lang="ru-RU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исследовали зольный состав перикарпия у трех групп образцов </a:t>
            </a:r>
            <a:r>
              <a:rPr lang="en-US" b="1" i="1">
                <a:solidFill>
                  <a:srgbClr val="2A6D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lang="ru-RU" b="1" i="1">
                <a:solidFill>
                  <a:srgbClr val="2A6D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en-US" b="1" i="1">
                <a:solidFill>
                  <a:srgbClr val="2A6D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angustifolius L</a:t>
            </a:r>
            <a:r>
              <a:rPr lang="ru-RU" b="1">
                <a:solidFill>
                  <a:srgbClr val="2A6D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коллекции ВИР (по четыре образца в каждой группе):</a:t>
            </a:r>
          </a:p>
          <a:p>
            <a:pPr indent="449263" algn="just" eaLnBrk="0" hangingPunct="0"/>
            <a:r>
              <a:rPr lang="ru-RU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нерастрескивающиеся (с генами 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</a:t>
            </a:r>
            <a:r>
              <a:rPr lang="ru-RU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</a:t>
            </a:r>
            <a:r>
              <a:rPr lang="ru-RU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): </a:t>
            </a:r>
            <a:r>
              <a:rPr lang="en-US">
                <a:ea typeface="Calibri" pitchFamily="34" charset="0"/>
              </a:rPr>
              <a:t>k-3062 75</a:t>
            </a:r>
            <a:r>
              <a:rPr lang="ru-RU">
                <a:ea typeface="Calibri" pitchFamily="34" charset="0"/>
              </a:rPr>
              <a:t>А</a:t>
            </a:r>
            <a:r>
              <a:rPr lang="en-US">
                <a:ea typeface="Calibri" pitchFamily="34" charset="0"/>
              </a:rPr>
              <a:t>/327; k-3063 75</a:t>
            </a:r>
            <a:r>
              <a:rPr lang="ru-RU">
                <a:ea typeface="Calibri" pitchFamily="34" charset="0"/>
              </a:rPr>
              <a:t>А</a:t>
            </a:r>
            <a:r>
              <a:rPr lang="en-US">
                <a:ea typeface="Calibri" pitchFamily="34" charset="0"/>
              </a:rPr>
              <a:t>/329; k-3064 75</a:t>
            </a:r>
            <a:r>
              <a:rPr lang="ru-RU">
                <a:ea typeface="Calibri" pitchFamily="34" charset="0"/>
              </a:rPr>
              <a:t>А</a:t>
            </a:r>
            <a:r>
              <a:rPr lang="en-US">
                <a:ea typeface="Calibri" pitchFamily="34" charset="0"/>
              </a:rPr>
              <a:t>/330; k-3065 75</a:t>
            </a:r>
            <a:r>
              <a:rPr lang="ru-RU">
                <a:ea typeface="Calibri" pitchFamily="34" charset="0"/>
              </a:rPr>
              <a:t>А</a:t>
            </a:r>
            <a:r>
              <a:rPr lang="en-US">
                <a:ea typeface="Calibri" pitchFamily="34" charset="0"/>
              </a:rPr>
              <a:t>/331 (Australia)</a:t>
            </a:r>
            <a:r>
              <a:rPr lang="ru-RU">
                <a:ea typeface="Calibri" pitchFamily="34" charset="0"/>
              </a:rPr>
              <a:t>.</a:t>
            </a:r>
            <a:endParaRPr lang="ru-RU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 eaLnBrk="0" hangingPunct="0"/>
            <a:r>
              <a:rPr lang="ru-RU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ограниченным растрескиванием (ген 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</a:t>
            </a:r>
            <a:r>
              <a:rPr lang="ru-RU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): </a:t>
            </a:r>
            <a:r>
              <a:rPr lang="en-US">
                <a:ea typeface="Calibri" pitchFamily="34" charset="0"/>
              </a:rPr>
              <a:t>k-3830 Dziuny, k-3829 Vasilek (Belarus); k-3826 Bryansky siderat, k-3546 Dikaf 14 (Russia)</a:t>
            </a:r>
            <a:endParaRPr lang="ru-RU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 algn="just" eaLnBrk="0" hangingPunct="0"/>
            <a:r>
              <a:rPr lang="ru-RU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растрескивающиеся</a:t>
            </a:r>
            <a:r>
              <a:rPr lang="en-US">
                <a:solidFill>
                  <a:srgbClr val="FF0000"/>
                </a:solidFill>
                <a:ea typeface="Calibri" pitchFamily="34" charset="0"/>
              </a:rPr>
              <a:t>:</a:t>
            </a:r>
            <a:r>
              <a:rPr lang="en-US">
                <a:ea typeface="Calibri" pitchFamily="34" charset="0"/>
              </a:rPr>
              <a:t> k-1872 </a:t>
            </a:r>
            <a:r>
              <a:rPr lang="ru-RU">
                <a:ea typeface="Calibri" pitchFamily="34" charset="0"/>
              </a:rPr>
              <a:t>Линия 2</a:t>
            </a:r>
            <a:r>
              <a:rPr lang="en-US">
                <a:ea typeface="Calibri" pitchFamily="34" charset="0"/>
              </a:rPr>
              <a:t>, k-1981 </a:t>
            </a:r>
            <a:r>
              <a:rPr lang="ru-RU">
                <a:ea typeface="Calibri" pitchFamily="34" charset="0"/>
              </a:rPr>
              <a:t>Немчиновский</a:t>
            </a:r>
            <a:r>
              <a:rPr lang="en-US">
                <a:ea typeface="Calibri" pitchFamily="34" charset="0"/>
              </a:rPr>
              <a:t> 846 (</a:t>
            </a:r>
            <a:r>
              <a:rPr lang="ru-RU">
                <a:ea typeface="Calibri" pitchFamily="34" charset="0"/>
              </a:rPr>
              <a:t>Россия</a:t>
            </a:r>
            <a:r>
              <a:rPr lang="en-US">
                <a:ea typeface="Calibri" pitchFamily="34" charset="0"/>
              </a:rPr>
              <a:t>), k-2353, k-2355 (</a:t>
            </a:r>
            <a:r>
              <a:rPr lang="ru-RU">
                <a:ea typeface="Calibri" pitchFamily="34" charset="0"/>
              </a:rPr>
              <a:t>ЧССР</a:t>
            </a:r>
            <a:r>
              <a:rPr lang="en-US">
                <a:ea typeface="Calibri" pitchFamily="34" charset="0"/>
              </a:rPr>
              <a:t>) </a:t>
            </a:r>
            <a:endParaRPr lang="ru-RU">
              <a:ea typeface="Calibri" pitchFamily="34" charset="0"/>
            </a:endParaRPr>
          </a:p>
          <a:p>
            <a:pPr indent="449263" algn="just" eaLnBrk="0" hangingPunct="0"/>
            <a:r>
              <a:rPr lang="en-US">
                <a:ea typeface="Calibri" pitchFamily="34" charset="0"/>
              </a:rPr>
              <a:t> </a:t>
            </a:r>
            <a:r>
              <a:rPr lang="en-US" b="1" i="1">
                <a:solidFill>
                  <a:srgbClr val="2A6D7D"/>
                </a:solidFill>
                <a:ea typeface="Calibri" pitchFamily="34" charset="0"/>
              </a:rPr>
              <a:t>L. luteus</a:t>
            </a:r>
            <a:r>
              <a:rPr lang="en-US" b="1">
                <a:solidFill>
                  <a:srgbClr val="2A6D7D"/>
                </a:solidFill>
                <a:ea typeface="Calibri" pitchFamily="34" charset="0"/>
              </a:rPr>
              <a:t> </a:t>
            </a:r>
            <a:r>
              <a:rPr lang="en-US">
                <a:ea typeface="Calibri" pitchFamily="34" charset="0"/>
              </a:rPr>
              <a:t>k-3825 </a:t>
            </a:r>
            <a:r>
              <a:rPr lang="ru-RU">
                <a:ea typeface="Calibri" pitchFamily="34" charset="0"/>
              </a:rPr>
              <a:t>Бригантина (Россия)</a:t>
            </a:r>
            <a:r>
              <a:rPr lang="en-US">
                <a:ea typeface="Calibri" pitchFamily="34" charset="0"/>
              </a:rPr>
              <a:t>. </a:t>
            </a:r>
            <a:endParaRPr lang="ru-RU">
              <a:ea typeface="Calibri" pitchFamily="34" charset="0"/>
            </a:endParaRPr>
          </a:p>
          <a:p>
            <a:pPr indent="449263" algn="just" eaLnBrk="0" hangingPunct="0"/>
            <a:endParaRPr lang="ru-RU">
              <a:ea typeface="Calibri" pitchFamily="34" charset="0"/>
            </a:endParaRPr>
          </a:p>
          <a:p>
            <a:pPr indent="449263" algn="just" eaLnBrk="0" hangingPunct="0"/>
            <a:r>
              <a:rPr lang="ru-RU">
                <a:ea typeface="Calibri" pitchFamily="34" charset="0"/>
              </a:rPr>
              <a:t>Растения выращивали в полевых условиях (Московская обл.)</a:t>
            </a:r>
            <a:r>
              <a:rPr lang="en-US">
                <a:ea typeface="Calibri" pitchFamily="34" charset="0"/>
              </a:rPr>
              <a:t>. </a:t>
            </a:r>
            <a:r>
              <a:rPr lang="ru-RU">
                <a:ea typeface="Calibri" pitchFamily="34" charset="0"/>
              </a:rPr>
              <a:t>Образцы плодовых оболочек брали при полном созревании и высушивали в термостате до постоянного веса при </a:t>
            </a:r>
            <a:r>
              <a:rPr lang="en-US">
                <a:ea typeface="Calibri" pitchFamily="34" charset="0"/>
              </a:rPr>
              <a:t>t</a:t>
            </a:r>
            <a:r>
              <a:rPr lang="ru-RU">
                <a:ea typeface="Calibri" pitchFamily="34" charset="0"/>
              </a:rPr>
              <a:t>=</a:t>
            </a:r>
            <a:r>
              <a:rPr lang="en-US">
                <a:ea typeface="Calibri" pitchFamily="34" charset="0"/>
              </a:rPr>
              <a:t>55°C.</a:t>
            </a:r>
            <a:r>
              <a:rPr lang="ru-RU">
                <a:ea typeface="Calibri" pitchFamily="34" charset="0"/>
              </a:rPr>
              <a:t> Озоление проводили в муфельной печи </a:t>
            </a:r>
            <a:r>
              <a:rPr lang="en-US">
                <a:ea typeface="Calibri" pitchFamily="34" charset="0"/>
              </a:rPr>
              <a:t>Nabertherm</a:t>
            </a:r>
            <a:r>
              <a:rPr lang="ru-RU">
                <a:ea typeface="Calibri" pitchFamily="34" charset="0"/>
              </a:rPr>
              <a:t> в течение  13 часов</a:t>
            </a:r>
            <a:r>
              <a:rPr lang="en-US">
                <a:ea typeface="Calibri" pitchFamily="34" charset="0"/>
              </a:rPr>
              <a:t> (6 </a:t>
            </a:r>
            <a:r>
              <a:rPr lang="ru-RU">
                <a:ea typeface="Calibri" pitchFamily="34" charset="0"/>
              </a:rPr>
              <a:t>часов при</a:t>
            </a:r>
            <a:r>
              <a:rPr lang="en-US">
                <a:ea typeface="Calibri" pitchFamily="34" charset="0"/>
              </a:rPr>
              <a:t> 450ºC </a:t>
            </a:r>
            <a:r>
              <a:rPr lang="ru-RU">
                <a:ea typeface="Calibri" pitchFamily="34" charset="0"/>
              </a:rPr>
              <a:t>и </a:t>
            </a:r>
            <a:r>
              <a:rPr lang="en-US">
                <a:ea typeface="Calibri" pitchFamily="34" charset="0"/>
              </a:rPr>
              <a:t>7 </a:t>
            </a:r>
            <a:r>
              <a:rPr lang="ru-RU">
                <a:ea typeface="Calibri" pitchFamily="34" charset="0"/>
              </a:rPr>
              <a:t>часов при</a:t>
            </a:r>
            <a:r>
              <a:rPr lang="en-US">
                <a:ea typeface="Calibri" pitchFamily="34" charset="0"/>
              </a:rPr>
              <a:t> 450ºC). </a:t>
            </a:r>
            <a:r>
              <a:rPr lang="ru-RU">
                <a:ea typeface="Calibri" pitchFamily="34" charset="0"/>
              </a:rPr>
              <a:t>Состав золы анализировали на сканирующем электронном микроскопе </a:t>
            </a:r>
            <a:r>
              <a:rPr lang="en-US">
                <a:ea typeface="Calibri" pitchFamily="34" charset="0"/>
              </a:rPr>
              <a:t>(SEM) JEOL JMS-6010LA </a:t>
            </a:r>
            <a:r>
              <a:rPr lang="ru-RU">
                <a:ea typeface="Calibri" pitchFamily="34" charset="0"/>
              </a:rPr>
              <a:t> с</a:t>
            </a:r>
            <a:r>
              <a:rPr lang="en-US">
                <a:ea typeface="Calibri" pitchFamily="34" charset="0"/>
              </a:rPr>
              <a:t> EDS-</a:t>
            </a:r>
            <a:r>
              <a:rPr lang="ru-RU">
                <a:ea typeface="Calibri" pitchFamily="34" charset="0"/>
              </a:rPr>
              <a:t>детектором</a:t>
            </a:r>
            <a:r>
              <a:rPr lang="en-US">
                <a:ea typeface="Calibri" pitchFamily="34" charset="0"/>
              </a:rPr>
              <a:t>.</a:t>
            </a:r>
            <a:endParaRPr lang="ru-RU" sz="11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8625" y="214313"/>
          <a:ext cx="8358246" cy="56159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57256"/>
                <a:gridCol w="955837"/>
                <a:gridCol w="360582"/>
                <a:gridCol w="1255349"/>
                <a:gridCol w="732301"/>
                <a:gridCol w="360582"/>
                <a:gridCol w="1621761"/>
                <a:gridCol w="928694"/>
                <a:gridCol w="428628"/>
                <a:gridCol w="857256"/>
              </a:tblGrid>
              <a:tr h="285728"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Состав золы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(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масс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%)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перикарпа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L.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angustifolius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L. 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L.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luteus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L.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800" marR="5080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9333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элементы</a:t>
                      </a: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0800" marR="5080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Группы</a:t>
                      </a:r>
                      <a:r>
                        <a:rPr lang="ru-RU" sz="1200" baseline="0" dirty="0" smtClean="0"/>
                        <a:t> образцов 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/>
                        <a:t>Lupinus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angustifolius</a:t>
                      </a:r>
                      <a:r>
                        <a:rPr lang="en-US" sz="1200" dirty="0"/>
                        <a:t> L. </a:t>
                      </a:r>
                      <a:r>
                        <a:rPr lang="ru-RU" sz="1200" dirty="0" smtClean="0"/>
                        <a:t>по</a:t>
                      </a:r>
                      <a:r>
                        <a:rPr lang="ru-RU" sz="1200" baseline="0" dirty="0" smtClean="0"/>
                        <a:t> устойчивости к растрескиванию бобов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I </a:t>
                      </a:r>
                      <a:r>
                        <a:rPr lang="ru-RU" sz="1200" dirty="0" smtClean="0"/>
                        <a:t>нерастрескивающиеся </a:t>
                      </a:r>
                      <a:r>
                        <a:rPr lang="en-US" sz="1200" dirty="0" smtClean="0"/>
                        <a:t>(</a:t>
                      </a:r>
                      <a:r>
                        <a:rPr lang="ru-RU" sz="1200" dirty="0" smtClean="0"/>
                        <a:t>гены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ta</a:t>
                      </a:r>
                      <a:r>
                        <a:rPr lang="ru-RU" sz="1200" dirty="0" smtClean="0"/>
                        <a:t> и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/>
                        <a:t>le)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II </a:t>
                      </a:r>
                      <a:r>
                        <a:rPr lang="en-US" sz="1200" dirty="0" smtClean="0"/>
                        <a:t>– </a:t>
                      </a:r>
                      <a:r>
                        <a:rPr lang="ru-RU" sz="1200" dirty="0" smtClean="0"/>
                        <a:t>с частичной устойчивостью  </a:t>
                      </a:r>
                      <a:r>
                        <a:rPr lang="en-US" sz="1200" dirty="0" smtClean="0"/>
                        <a:t>(</a:t>
                      </a:r>
                      <a:r>
                        <a:rPr lang="ru-RU" sz="1200" dirty="0" smtClean="0"/>
                        <a:t>ген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/>
                        <a:t>le)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III - </a:t>
                      </a:r>
                      <a:r>
                        <a:rPr lang="ru-RU" sz="1200" dirty="0" smtClean="0"/>
                        <a:t>растрескивающиеся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O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48.28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±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1.19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50.62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1.67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48.19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±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2.36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K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22.59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1.64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21.88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1.43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24.76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2.57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Ca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11.04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0.80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11.53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1.39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10.90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1.05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Mg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4.61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±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0.46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5.11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0.45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4.94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0.64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N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4.57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0.34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3.82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±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0.44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4.03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0.43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Cu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1.74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0.23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1.66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0.17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1.57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0.11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P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1.35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0.26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1.40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0.67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1.11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0.72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S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1.30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±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0.41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0.76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0.13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0.89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±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0.64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Mo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1.08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±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0.45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0.87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±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0.35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0.87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0.47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Cl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1.03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0.23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0.46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±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0.18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0.85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0.33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Ni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0.39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0.11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0.42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0.05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0.38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±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0.13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Si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0.43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0.10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0.32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0.05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0.34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0.14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/>
                        <a:t>Na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0.41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0.17</a:t>
                      </a:r>
                      <a:endParaRPr lang="ru-RU" sz="140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0.09</a:t>
                      </a:r>
                      <a:endParaRPr lang="ru-RU" sz="140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0.04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0.17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±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0.10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/>
                        <a:t>Se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0.32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±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0.13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0.36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±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0.17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0.17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±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0.06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I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0.20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0.12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0.19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0.10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0.31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0.20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Fe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0.17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0.04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0.09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0.04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0.11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0.07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Al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0.10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0.04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0.08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0.07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0.06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0.02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Mn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0.09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0.06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0.07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0.02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0.05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0.03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Co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0.08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0.05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0.06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0.04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0.04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0.02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Zn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0.08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0.09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0.05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0.06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0.06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±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0.07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</a:tr>
            </a:tbl>
          </a:graphicData>
        </a:graphic>
      </p:graphicFrame>
      <p:sp>
        <p:nvSpPr>
          <p:cNvPr id="48372" name="Прямоугольник 3"/>
          <p:cNvSpPr>
            <a:spLocks noChangeArrowheads="1"/>
          </p:cNvSpPr>
          <p:nvPr/>
        </p:nvSpPr>
        <p:spPr bwMode="auto">
          <a:xfrm>
            <a:off x="571500" y="6000750"/>
            <a:ext cx="8286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cs typeface="Times New Roman" pitchFamily="18" charset="0"/>
              </a:rPr>
              <a:t>Установлены достоверные различия между группами образцов по процентному содержанию </a:t>
            </a:r>
            <a:r>
              <a:rPr lang="ru-RU" sz="1600">
                <a:solidFill>
                  <a:srgbClr val="FF0000"/>
                </a:solidFill>
                <a:cs typeface="Times New Roman" pitchFamily="18" charset="0"/>
              </a:rPr>
              <a:t>серы, селена, натрия</a:t>
            </a:r>
            <a:r>
              <a:rPr lang="ru-RU" sz="1600">
                <a:cs typeface="Times New Roman" pitchFamily="18" charset="0"/>
              </a:rPr>
              <a:t>.</a:t>
            </a:r>
            <a:endParaRPr lang="ru-RU" sz="16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Прямоугольник 2"/>
          <p:cNvSpPr>
            <a:spLocks noChangeArrowheads="1"/>
          </p:cNvSpPr>
          <p:nvPr/>
        </p:nvSpPr>
        <p:spPr bwMode="auto">
          <a:xfrm>
            <a:off x="857250" y="3071813"/>
            <a:ext cx="7643813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 eaLnBrk="0" hangingPunct="0"/>
            <a:r>
              <a:rPr lang="ru-RU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сравнению с растрескивающимися формами, перикарпий образцов первой и второй групп (с двумя генами </a:t>
            </a:r>
            <a:r>
              <a:rPr lang="en-US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</a:t>
            </a:r>
            <a:r>
              <a:rPr lang="ru-RU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lang="en-US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</a:t>
            </a:r>
            <a:r>
              <a:rPr lang="ru-RU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или с</a:t>
            </a:r>
            <a:r>
              <a:rPr lang="ru-RU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геном </a:t>
            </a:r>
            <a:r>
              <a:rPr lang="en-US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</a:t>
            </a:r>
            <a:r>
              <a:rPr lang="ru-RU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содержит больше селена (в 2,1 раза). Образцы с двумя генами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le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содержат также больше натрия (в 2,4 раза) и серы (в 1,4 раз). Образцы с геном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le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характеризуются пониженным содержанием натрия (в 1,9 раз).</a:t>
            </a:r>
          </a:p>
          <a:p>
            <a:pPr indent="449263" algn="just" eaLnBrk="0" hangingPunct="0"/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indent="449263" algn="just" eaLnBrk="0" hangingPunct="0"/>
            <a:r>
              <a:rPr lang="ru-RU">
                <a:latin typeface="Times New Roman" pitchFamily="18" charset="0"/>
                <a:cs typeface="Times New Roman" pitchFamily="18" charset="0"/>
              </a:rPr>
              <a:t>Полученные данные позволяют выдвинуть предположение, что повышенное накопление селена в перикарпии связано с экспрессией гена  </a:t>
            </a:r>
            <a:r>
              <a:rPr lang="ru-RU" i="1">
                <a:latin typeface="Times New Roman" pitchFamily="18" charset="0"/>
                <a:cs typeface="Times New Roman" pitchFamily="18" charset="0"/>
              </a:rPr>
              <a:t>le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,  а натрия и серы - с реализацией гена  </a:t>
            </a:r>
            <a:r>
              <a:rPr lang="ru-RU" i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1500" y="357188"/>
          <a:ext cx="8072494" cy="208026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71504"/>
                <a:gridCol w="2636795"/>
                <a:gridCol w="2792493"/>
                <a:gridCol w="2071702"/>
              </a:tblGrid>
              <a:tr h="285728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Состав золы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(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масс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%)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перикарпа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L.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angustifolius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L.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0800" marR="5080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9333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Группы</a:t>
                      </a:r>
                      <a:r>
                        <a:rPr lang="ru-RU" sz="1200" baseline="0" dirty="0" smtClean="0"/>
                        <a:t> образцов 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/>
                        <a:t>Lupinus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angustifolius</a:t>
                      </a:r>
                      <a:r>
                        <a:rPr lang="en-US" sz="1200" dirty="0"/>
                        <a:t> L. </a:t>
                      </a:r>
                      <a:r>
                        <a:rPr lang="ru-RU" sz="1200" dirty="0" smtClean="0"/>
                        <a:t>по</a:t>
                      </a:r>
                      <a:r>
                        <a:rPr lang="ru-RU" sz="1200" baseline="0" dirty="0" smtClean="0"/>
                        <a:t> устойчивости к растрескиванию бобов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I </a:t>
                      </a:r>
                      <a:r>
                        <a:rPr lang="ru-RU" sz="1200" dirty="0" smtClean="0"/>
                        <a:t>нерастрескивающиеся </a:t>
                      </a:r>
                      <a:r>
                        <a:rPr lang="en-US" sz="1200" dirty="0" smtClean="0"/>
                        <a:t>(</a:t>
                      </a:r>
                      <a:r>
                        <a:rPr lang="ru-RU" sz="1200" dirty="0" smtClean="0"/>
                        <a:t>гены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ta</a:t>
                      </a:r>
                      <a:r>
                        <a:rPr lang="ru-RU" sz="1200" dirty="0" smtClean="0"/>
                        <a:t> и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/>
                        <a:t>le)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II </a:t>
                      </a:r>
                      <a:r>
                        <a:rPr lang="en-US" sz="1200" dirty="0" smtClean="0"/>
                        <a:t>– </a:t>
                      </a:r>
                      <a:r>
                        <a:rPr lang="ru-RU" sz="1200" dirty="0" smtClean="0"/>
                        <a:t>с частичной устойчивостью  </a:t>
                      </a:r>
                      <a:r>
                        <a:rPr lang="en-US" sz="1200" dirty="0" smtClean="0"/>
                        <a:t>(</a:t>
                      </a:r>
                      <a:r>
                        <a:rPr lang="ru-RU" sz="1200" dirty="0" smtClean="0"/>
                        <a:t>ген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/>
                        <a:t>le)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III - </a:t>
                      </a:r>
                      <a:r>
                        <a:rPr lang="ru-RU" sz="1200" dirty="0" smtClean="0"/>
                        <a:t>растрескивающиеся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/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S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1.30 </a:t>
                      </a:r>
                      <a:r>
                        <a:rPr lang="ru-RU" sz="1000" dirty="0" smtClean="0"/>
                        <a:t>± 0.41</a:t>
                      </a:r>
                      <a:endParaRPr lang="ru-RU" sz="10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0.76 </a:t>
                      </a:r>
                      <a:r>
                        <a:rPr lang="ru-RU" sz="1000" dirty="0" smtClean="0"/>
                        <a:t>± 0.13</a:t>
                      </a:r>
                      <a:endParaRPr lang="ru-RU" sz="10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0.89 </a:t>
                      </a:r>
                      <a:r>
                        <a:rPr lang="ru-RU" sz="1000" dirty="0" smtClean="0"/>
                        <a:t>± 0.64</a:t>
                      </a:r>
                      <a:endParaRPr lang="ru-RU" sz="10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/>
                        <a:t>Na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0.41 </a:t>
                      </a:r>
                      <a:r>
                        <a:rPr lang="ru-RU" sz="1000" dirty="0" smtClean="0"/>
                        <a:t>± 0.17</a:t>
                      </a:r>
                      <a:endParaRPr lang="ru-RU" sz="10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0.09 </a:t>
                      </a:r>
                      <a:r>
                        <a:rPr lang="ru-RU" sz="1000" dirty="0" smtClean="0"/>
                        <a:t>± 0.04</a:t>
                      </a:r>
                      <a:endParaRPr lang="ru-RU" sz="10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0.17 </a:t>
                      </a:r>
                      <a:r>
                        <a:rPr lang="ru-RU" sz="1000" dirty="0" smtClean="0"/>
                        <a:t>± 0.10</a:t>
                      </a:r>
                      <a:endParaRPr lang="ru-RU" sz="10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/>
                        <a:t>Se</a:t>
                      </a:r>
                      <a:endParaRPr lang="ru-RU" sz="14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0.32 </a:t>
                      </a:r>
                      <a:r>
                        <a:rPr lang="ru-RU" sz="1000" dirty="0" smtClean="0"/>
                        <a:t>± 0.13</a:t>
                      </a:r>
                      <a:endParaRPr lang="ru-RU" sz="10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0.36 </a:t>
                      </a:r>
                      <a:r>
                        <a:rPr lang="ru-RU" sz="1000" dirty="0" smtClean="0"/>
                        <a:t>± 0.17</a:t>
                      </a:r>
                      <a:endParaRPr lang="ru-RU" sz="10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0.17 </a:t>
                      </a:r>
                      <a:r>
                        <a:rPr lang="ru-RU" sz="1000" dirty="0" smtClean="0"/>
                        <a:t>± 0.06</a:t>
                      </a:r>
                      <a:endParaRPr lang="ru-RU" sz="1000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800" marR="5080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F:\надо\S7002881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662" cy="7073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Прямоугольник 1"/>
          <p:cNvSpPr>
            <a:spLocks noChangeArrowheads="1"/>
          </p:cNvSpPr>
          <p:nvPr/>
        </p:nvSpPr>
        <p:spPr bwMode="auto">
          <a:xfrm>
            <a:off x="2714612" y="1714488"/>
            <a:ext cx="58287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Спасибо за внимание!</a:t>
            </a:r>
            <a:endParaRPr lang="ru-RU" sz="4400" b="1" dirty="0">
              <a:solidFill>
                <a:srgbClr val="FF0000"/>
              </a:solidFill>
              <a:ea typeface="Calibri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надо\skf5AEB.jpg"/>
          <p:cNvPicPr>
            <a:picLocks noChangeAspect="1" noChangeArrowheads="1"/>
          </p:cNvPicPr>
          <p:nvPr/>
        </p:nvPicPr>
        <p:blipFill>
          <a:blip r:embed="rId2">
            <a:lum bright="-20000" contrast="40000"/>
          </a:blip>
          <a:srcRect r="7997"/>
          <a:stretch>
            <a:fillRect/>
          </a:stretch>
        </p:blipFill>
        <p:spPr bwMode="auto">
          <a:xfrm>
            <a:off x="3214688" y="3571875"/>
            <a:ext cx="24288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2" descr="F:\надо\к-3054 австралия.JPG"/>
          <p:cNvPicPr>
            <a:picLocks noChangeAspect="1" noChangeArrowheads="1"/>
          </p:cNvPicPr>
          <p:nvPr/>
        </p:nvPicPr>
        <p:blipFill>
          <a:blip r:embed="rId3"/>
          <a:srcRect t="5573" b="14545"/>
          <a:stretch>
            <a:fillRect/>
          </a:stretch>
        </p:blipFill>
        <p:spPr bwMode="auto">
          <a:xfrm>
            <a:off x="571500" y="785813"/>
            <a:ext cx="249555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Заголовок 1"/>
          <p:cNvSpPr>
            <a:spLocks noGrp="1"/>
          </p:cNvSpPr>
          <p:nvPr>
            <p:ph type="title"/>
          </p:nvPr>
        </p:nvSpPr>
        <p:spPr>
          <a:xfrm>
            <a:off x="928688" y="428625"/>
            <a:ext cx="4857750" cy="336550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Колосовидные  типы люпина узколистного</a:t>
            </a:r>
          </a:p>
        </p:txBody>
      </p:sp>
      <p:sp>
        <p:nvSpPr>
          <p:cNvPr id="10245" name="Прямоугольник 17"/>
          <p:cNvSpPr>
            <a:spLocks noChangeArrowheads="1"/>
          </p:cNvSpPr>
          <p:nvPr/>
        </p:nvSpPr>
        <p:spPr bwMode="auto">
          <a:xfrm>
            <a:off x="3214688" y="714375"/>
            <a:ext cx="52149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b="1">
                <a:latin typeface="Times New Roman" pitchFamily="18" charset="0"/>
                <a:cs typeface="Times New Roman" pitchFamily="18" charset="0"/>
              </a:rPr>
              <a:t>Колосовидные типы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, именуемые также как "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эпигональные мутанты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" (Дебелый Г.А., Дербенский В.И., 1994), 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topless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", "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samozakqczqnce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Kurlovich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S.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2002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) характеризуются крайней степенью редукции ветвления. </a:t>
            </a:r>
          </a:p>
        </p:txBody>
      </p:sp>
      <p:sp>
        <p:nvSpPr>
          <p:cNvPr id="10246" name="Прямоугольник 18"/>
          <p:cNvSpPr>
            <a:spLocks noChangeArrowheads="1"/>
          </p:cNvSpPr>
          <p:nvPr/>
        </p:nvSpPr>
        <p:spPr bwMode="auto">
          <a:xfrm>
            <a:off x="500063" y="4000500"/>
            <a:ext cx="264318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9388"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В отличие от ветвистых сортов, сорта эпигонального типа можно возделывать в загущенных посевах, что облегчает борьбу с сорняками, и они не требуют дефолиации для ускорения созревания. </a:t>
            </a:r>
          </a:p>
        </p:txBody>
      </p:sp>
      <p:sp>
        <p:nvSpPr>
          <p:cNvPr id="10247" name="Прямоугольник 19"/>
          <p:cNvSpPr>
            <a:spLocks noChangeArrowheads="1"/>
          </p:cNvSpPr>
          <p:nvPr/>
        </p:nvSpPr>
        <p:spPr bwMode="auto">
          <a:xfrm>
            <a:off x="3214688" y="1643063"/>
            <a:ext cx="328612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9388"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У таких форм в верхней части растения на главном стебле в пазухах листьев вместо боковых ветвей образуются бобы, благодаря чему генеративная сфера становится похожа на колос, состоящий из бобов. </a:t>
            </a:r>
            <a:endParaRPr lang="en-US" sz="1400">
              <a:latin typeface="Times New Roman" pitchFamily="18" charset="0"/>
              <a:cs typeface="Times New Roman" pitchFamily="18" charset="0"/>
            </a:endParaRPr>
          </a:p>
          <a:p>
            <a:pPr indent="179388"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Они отличаются скороспелостью и одновременным созреванием бобов и семян.</a:t>
            </a:r>
          </a:p>
        </p:txBody>
      </p:sp>
      <p:sp>
        <p:nvSpPr>
          <p:cNvPr id="10248" name="Прямоугольник 21"/>
          <p:cNvSpPr>
            <a:spLocks noChangeArrowheads="1"/>
          </p:cNvSpPr>
          <p:nvPr/>
        </p:nvSpPr>
        <p:spPr bwMode="auto">
          <a:xfrm>
            <a:off x="5715000" y="4643438"/>
            <a:ext cx="3000375" cy="1384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Внедрение сортов такого типа расширило возможности выращивания люпина узколистного в северных регионах до 60</a:t>
            </a:r>
            <a:r>
              <a:rPr lang="ru-RU" sz="1400" baseline="3000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северной широты (Такунов И.П., 2001)</a:t>
            </a:r>
          </a:p>
        </p:txBody>
      </p:sp>
      <p:pic>
        <p:nvPicPr>
          <p:cNvPr id="10249" name="Picture 10" descr="H:\ФОТО\морфология-люпин\фото-окраска венчика\S7002992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688" y="1500188"/>
            <a:ext cx="1895475" cy="309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75" y="928688"/>
            <a:ext cx="4714875" cy="48006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dirty="0"/>
              <a:t>	В результаты скрининга коллекции ВИР </a:t>
            </a:r>
            <a:r>
              <a:rPr lang="en-US" i="1" dirty="0" err="1"/>
              <a:t>Lupinus</a:t>
            </a:r>
            <a:r>
              <a:rPr lang="en-US" i="1" dirty="0"/>
              <a:t> </a:t>
            </a:r>
            <a:r>
              <a:rPr lang="en-US" i="1" dirty="0" err="1"/>
              <a:t>angustifolius</a:t>
            </a:r>
            <a:r>
              <a:rPr lang="en-US" i="1" dirty="0"/>
              <a:t> L</a:t>
            </a:r>
            <a:r>
              <a:rPr lang="ru-RU" i="1" dirty="0"/>
              <a:t>. </a:t>
            </a:r>
            <a:r>
              <a:rPr lang="ru-RU" dirty="0"/>
              <a:t>по морфологическим признакам, было выделено </a:t>
            </a:r>
            <a:r>
              <a:rPr lang="ru-RU" dirty="0">
                <a:solidFill>
                  <a:schemeClr val="accent3"/>
                </a:solidFill>
              </a:rPr>
              <a:t>96</a:t>
            </a:r>
            <a:r>
              <a:rPr lang="ru-RU" dirty="0"/>
              <a:t> образцов колосовидного типа.</a:t>
            </a:r>
          </a:p>
          <a:p>
            <a:pPr algn="just">
              <a:defRPr/>
            </a:pPr>
            <a:r>
              <a:rPr lang="ru-RU" dirty="0"/>
              <a:t>	Трехлетнее полевое изучение этих образцов проводили в разные годы, по мере поступления нового материала. Стандартом служили сорта Ладный и </a:t>
            </a:r>
            <a:r>
              <a:rPr lang="ru-RU" dirty="0" err="1"/>
              <a:t>Дикаф</a:t>
            </a:r>
            <a:r>
              <a:rPr lang="ru-RU" dirty="0"/>
              <a:t> 14.</a:t>
            </a:r>
          </a:p>
          <a:p>
            <a:pPr algn="just">
              <a:defRPr/>
            </a:pPr>
            <a:r>
              <a:rPr lang="ru-RU" dirty="0"/>
              <a:t>	Вели фенологические наблюдения, морфологическое описание образцов, оценивали их по элементам продуктивности, </a:t>
            </a:r>
            <a:r>
              <a:rPr lang="ru-RU" dirty="0" err="1"/>
              <a:t>алкалоидности</a:t>
            </a:r>
            <a:r>
              <a:rPr lang="ru-RU" dirty="0"/>
              <a:t>, устойчивости к растрескиванию бобов, поражению болезнями и вредителями.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11267" name="Picture 6" descr="H:\ФОТО\морфология-люпин\фото-окраска венчика\S7002970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88" y="857250"/>
            <a:ext cx="3043237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642938" y="785813"/>
            <a:ext cx="8001000" cy="535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0000" algn="just">
              <a:defRPr/>
            </a:pPr>
            <a:r>
              <a:rPr lang="ru-RU" dirty="0"/>
              <a:t>В зависимости от погодных условий продолжительность вегетационного периода </a:t>
            </a:r>
            <a:r>
              <a:rPr lang="ru-RU" dirty="0" err="1"/>
              <a:t>эпигональных</a:t>
            </a:r>
            <a:r>
              <a:rPr lang="ru-RU" dirty="0"/>
              <a:t> мутантов составляла 60-80 дней. Различия между образцами по датам созревания были в пределах 8 дней. </a:t>
            </a:r>
          </a:p>
          <a:p>
            <a:pPr indent="360000" algn="just">
              <a:defRPr/>
            </a:pPr>
            <a:r>
              <a:rPr lang="ru-RU" dirty="0"/>
              <a:t>В среднем за 3 года по образцам показатели элементов продуктивности колебались в пределах:</a:t>
            </a:r>
          </a:p>
          <a:p>
            <a:pPr indent="360000" algn="just">
              <a:buFont typeface="Arial" pitchFamily="34" charset="0"/>
              <a:buChar char="•"/>
              <a:defRPr/>
            </a:pPr>
            <a:r>
              <a:rPr lang="ru-RU" dirty="0"/>
              <a:t>семенная продуктивность (3,6-5,6 г,) </a:t>
            </a:r>
          </a:p>
          <a:p>
            <a:pPr indent="360000" algn="just">
              <a:buFont typeface="Arial" pitchFamily="34" charset="0"/>
              <a:buChar char="•"/>
              <a:defRPr/>
            </a:pPr>
            <a:r>
              <a:rPr lang="ru-RU" dirty="0" err="1"/>
              <a:t>крупносемянность</a:t>
            </a:r>
            <a:r>
              <a:rPr lang="ru-RU" dirty="0"/>
              <a:t> (82-143 г./1000 зерен), </a:t>
            </a:r>
          </a:p>
          <a:p>
            <a:pPr indent="360000" algn="just">
              <a:buFont typeface="Arial" pitchFamily="34" charset="0"/>
              <a:buChar char="•"/>
              <a:defRPr/>
            </a:pPr>
            <a:r>
              <a:rPr lang="ru-RU" dirty="0" err="1"/>
              <a:t>выполненность</a:t>
            </a:r>
            <a:r>
              <a:rPr lang="ru-RU" dirty="0"/>
              <a:t> бобов (3,8-5,8 шт.</a:t>
            </a:r>
            <a:r>
              <a:rPr lang="en-US" dirty="0"/>
              <a:t> </a:t>
            </a:r>
            <a:r>
              <a:rPr lang="ru-RU" dirty="0"/>
              <a:t>– макс, 2,4-3,6 шт.-ср.), </a:t>
            </a:r>
          </a:p>
          <a:p>
            <a:pPr indent="360000" algn="just">
              <a:buFont typeface="Arial" pitchFamily="34" charset="0"/>
              <a:buChar char="•"/>
              <a:defRPr/>
            </a:pPr>
            <a:r>
              <a:rPr lang="ru-RU" dirty="0"/>
              <a:t>число бобов на главном стебле (7,4-10,6 шт.), в т.ч. пазушных (2,7-6,1 шт.), </a:t>
            </a:r>
          </a:p>
          <a:p>
            <a:pPr indent="360000" algn="just">
              <a:buFont typeface="Arial" pitchFamily="34" charset="0"/>
              <a:buChar char="•"/>
              <a:defRPr/>
            </a:pPr>
            <a:r>
              <a:rPr lang="ru-RU" dirty="0"/>
              <a:t>продуктивная ветвистость (1,0-5,4 ветви),</a:t>
            </a:r>
          </a:p>
          <a:p>
            <a:pPr indent="360000" algn="just">
              <a:buFont typeface="Arial" pitchFamily="34" charset="0"/>
              <a:buChar char="•"/>
              <a:defRPr/>
            </a:pPr>
            <a:r>
              <a:rPr lang="ru-RU" dirty="0"/>
              <a:t>число бобов на боковых ветвях (0,9-8,4 шт.)  </a:t>
            </a:r>
          </a:p>
          <a:p>
            <a:pPr indent="360000" algn="just">
              <a:defRPr/>
            </a:pPr>
            <a:r>
              <a:rPr lang="ru-RU" dirty="0"/>
              <a:t>По </a:t>
            </a:r>
            <a:r>
              <a:rPr lang="ru-RU" dirty="0" err="1"/>
              <a:t>алкалоидности</a:t>
            </a:r>
            <a:r>
              <a:rPr lang="ru-RU" dirty="0"/>
              <a:t> и устойчивости к растрескиванию бобов образцы разделены на 3 группы:</a:t>
            </a:r>
          </a:p>
          <a:p>
            <a:pPr indent="36000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600" dirty="0" err="1">
                <a:latin typeface="+mn-lt"/>
                <a:cs typeface="Times New Roman" pitchFamily="18" charset="0"/>
              </a:rPr>
              <a:t>Малоалкалоидные</a:t>
            </a:r>
            <a:r>
              <a:rPr lang="ru-RU" sz="1600" dirty="0">
                <a:latin typeface="+mn-lt"/>
                <a:cs typeface="Times New Roman" pitchFamily="18" charset="0"/>
              </a:rPr>
              <a:t>, устойчивые к растрескиванию бобов.</a:t>
            </a:r>
          </a:p>
          <a:p>
            <a:pPr indent="36000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600" dirty="0">
                <a:latin typeface="+mn-lt"/>
                <a:cs typeface="Times New Roman" pitchFamily="18" charset="0"/>
              </a:rPr>
              <a:t> </a:t>
            </a:r>
            <a:r>
              <a:rPr lang="ru-RU" sz="1600" dirty="0" err="1">
                <a:latin typeface="+mn-lt"/>
                <a:cs typeface="Times New Roman" pitchFamily="18" charset="0"/>
              </a:rPr>
              <a:t>Малоалкалоидные</a:t>
            </a:r>
            <a:r>
              <a:rPr lang="ru-RU" sz="1600" dirty="0">
                <a:latin typeface="+mn-lt"/>
                <a:cs typeface="Times New Roman" pitchFamily="18" charset="0"/>
              </a:rPr>
              <a:t> с растрескивающимися бобами.</a:t>
            </a:r>
          </a:p>
          <a:p>
            <a:pPr indent="36000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600" dirty="0">
                <a:latin typeface="+mn-lt"/>
                <a:cs typeface="Times New Roman" pitchFamily="18" charset="0"/>
              </a:rPr>
              <a:t>Алкалоидные с растрескивающимися бобами.</a:t>
            </a:r>
            <a:endParaRPr lang="ru-RU" sz="1600" dirty="0">
              <a:latin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571500" y="571500"/>
            <a:ext cx="8001000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just" eaLnBrk="0" hangingPunct="0">
              <a:buFontTx/>
              <a:buAutoNum type="arabicPeriod"/>
              <a:defRPr/>
            </a:pPr>
            <a:r>
              <a:rPr lang="ru-RU" sz="14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Малоалкалоидные</a:t>
            </a:r>
            <a:r>
              <a:rPr lang="ru-RU" sz="14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сорта и линии, устойчивые к растрескиванию бобов</a:t>
            </a:r>
            <a:r>
              <a:rPr lang="ru-RU" sz="1400" dirty="0">
                <a:latin typeface="+mn-lt"/>
                <a:cs typeface="Times New Roman" pitchFamily="18" charset="0"/>
              </a:rPr>
              <a:t>: </a:t>
            </a:r>
          </a:p>
          <a:p>
            <a:pPr indent="449263" algn="just" eaLnBrk="0" hangingPunct="0">
              <a:buFont typeface="Arial" pitchFamily="34" charset="0"/>
              <a:buChar char="•"/>
              <a:defRPr/>
            </a:pPr>
            <a:r>
              <a:rPr lang="ru-RU" sz="1400" dirty="0">
                <a:latin typeface="+mn-lt"/>
                <a:cs typeface="Times New Roman" pitchFamily="18" charset="0"/>
              </a:rPr>
              <a:t>к-3840 </a:t>
            </a:r>
            <a:r>
              <a:rPr lang="ru-RU" sz="1400" b="1" dirty="0">
                <a:latin typeface="+mn-lt"/>
                <a:cs typeface="Times New Roman" pitchFamily="18" charset="0"/>
              </a:rPr>
              <a:t>Фазан</a:t>
            </a:r>
            <a:r>
              <a:rPr lang="ru-RU" sz="1400" dirty="0">
                <a:latin typeface="+mn-lt"/>
                <a:cs typeface="Times New Roman" pitchFamily="18" charset="0"/>
              </a:rPr>
              <a:t>, к-3627 </a:t>
            </a:r>
            <a:r>
              <a:rPr lang="ru-RU" sz="1400" b="1" dirty="0" err="1">
                <a:latin typeface="+mn-lt"/>
                <a:cs typeface="Times New Roman" pitchFamily="18" charset="0"/>
              </a:rPr>
              <a:t>Дикаф</a:t>
            </a:r>
            <a:r>
              <a:rPr lang="ru-RU" sz="1400" b="1" dirty="0">
                <a:latin typeface="+mn-lt"/>
                <a:cs typeface="Times New Roman" pitchFamily="18" charset="0"/>
              </a:rPr>
              <a:t> 1</a:t>
            </a:r>
            <a:r>
              <a:rPr lang="ru-RU" sz="1400" dirty="0">
                <a:latin typeface="+mn-lt"/>
                <a:cs typeface="Times New Roman" pitchFamily="18" charset="0"/>
              </a:rPr>
              <a:t>, к-3628 </a:t>
            </a:r>
            <a:r>
              <a:rPr lang="ru-RU" sz="1400" b="1" dirty="0" err="1">
                <a:latin typeface="+mn-lt"/>
                <a:cs typeface="Times New Roman" pitchFamily="18" charset="0"/>
              </a:rPr>
              <a:t>Дикаф</a:t>
            </a:r>
            <a:r>
              <a:rPr lang="ru-RU" sz="1400" b="1" dirty="0">
                <a:latin typeface="+mn-lt"/>
                <a:cs typeface="Times New Roman" pitchFamily="18" charset="0"/>
              </a:rPr>
              <a:t> 11</a:t>
            </a:r>
            <a:r>
              <a:rPr lang="ru-RU" sz="1400" dirty="0">
                <a:latin typeface="+mn-lt"/>
                <a:cs typeface="Times New Roman" pitchFamily="18" charset="0"/>
              </a:rPr>
              <a:t>, к-3546 </a:t>
            </a:r>
            <a:r>
              <a:rPr lang="ru-RU" sz="1400" b="1" dirty="0" err="1">
                <a:latin typeface="+mn-lt"/>
                <a:cs typeface="Times New Roman" pitchFamily="18" charset="0"/>
              </a:rPr>
              <a:t>Дикаф</a:t>
            </a:r>
            <a:r>
              <a:rPr lang="ru-RU" sz="1400" b="1" dirty="0">
                <a:latin typeface="+mn-lt"/>
                <a:cs typeface="Times New Roman" pitchFamily="18" charset="0"/>
              </a:rPr>
              <a:t> 14</a:t>
            </a:r>
            <a:r>
              <a:rPr lang="ru-RU" sz="1400" dirty="0">
                <a:latin typeface="+mn-lt"/>
                <a:cs typeface="Times New Roman" pitchFamily="18" charset="0"/>
              </a:rPr>
              <a:t>, к-3695 </a:t>
            </a:r>
            <a:r>
              <a:rPr lang="ru-RU" sz="1400" b="1" dirty="0" err="1">
                <a:latin typeface="+mn-lt"/>
                <a:cs typeface="Times New Roman" pitchFamily="18" charset="0"/>
              </a:rPr>
              <a:t>Денлад</a:t>
            </a:r>
            <a:r>
              <a:rPr lang="ru-RU" sz="1400" b="1" dirty="0">
                <a:latin typeface="+mn-lt"/>
                <a:cs typeface="Times New Roman" pitchFamily="18" charset="0"/>
              </a:rPr>
              <a:t> </a:t>
            </a:r>
            <a:r>
              <a:rPr lang="ru-RU" sz="1400" dirty="0">
                <a:latin typeface="+mn-lt"/>
                <a:cs typeface="Times New Roman" pitchFamily="18" charset="0"/>
              </a:rPr>
              <a:t>(Московская обл.); </a:t>
            </a:r>
          </a:p>
          <a:p>
            <a:pPr indent="449263" algn="just" eaLnBrk="0" hangingPunct="0">
              <a:buFont typeface="Arial" pitchFamily="34" charset="0"/>
              <a:buChar char="•"/>
              <a:defRPr/>
            </a:pPr>
            <a:r>
              <a:rPr lang="ru-RU" sz="1400" dirty="0">
                <a:latin typeface="+mn-lt"/>
                <a:cs typeface="Times New Roman" pitchFamily="18" charset="0"/>
              </a:rPr>
              <a:t>к-3723 </a:t>
            </a:r>
            <a:r>
              <a:rPr lang="ru-RU" sz="1400" b="1" dirty="0">
                <a:latin typeface="+mn-lt"/>
                <a:cs typeface="Times New Roman" pitchFamily="18" charset="0"/>
              </a:rPr>
              <a:t>Надежда</a:t>
            </a:r>
            <a:r>
              <a:rPr lang="ru-RU" sz="1400" dirty="0">
                <a:latin typeface="+mn-lt"/>
                <a:cs typeface="Times New Roman" pitchFamily="18" charset="0"/>
              </a:rPr>
              <a:t>, к-3805 </a:t>
            </a:r>
            <a:r>
              <a:rPr lang="ru-RU" sz="1400" b="1" dirty="0">
                <a:latin typeface="+mn-lt"/>
                <a:cs typeface="Times New Roman" pitchFamily="18" charset="0"/>
              </a:rPr>
              <a:t>Вектор</a:t>
            </a:r>
            <a:r>
              <a:rPr lang="ru-RU" sz="1400" dirty="0">
                <a:latin typeface="+mn-lt"/>
                <a:cs typeface="Times New Roman" pitchFamily="18" charset="0"/>
              </a:rPr>
              <a:t>, к-3637 </a:t>
            </a:r>
            <a:r>
              <a:rPr lang="ru-RU" sz="1400" b="1" dirty="0">
                <a:latin typeface="+mn-lt"/>
                <a:cs typeface="Times New Roman" pitchFamily="18" charset="0"/>
              </a:rPr>
              <a:t>Брянский 1272</a:t>
            </a:r>
            <a:r>
              <a:rPr lang="ru-RU" sz="1400" dirty="0">
                <a:latin typeface="+mn-lt"/>
                <a:cs typeface="Times New Roman" pitchFamily="18" charset="0"/>
              </a:rPr>
              <a:t>, к-3639 </a:t>
            </a:r>
            <a:r>
              <a:rPr lang="ru-RU" sz="1400" b="1" dirty="0">
                <a:latin typeface="+mn-lt"/>
                <a:cs typeface="Times New Roman" pitchFamily="18" charset="0"/>
              </a:rPr>
              <a:t>Брянский 1298 </a:t>
            </a:r>
            <a:r>
              <a:rPr lang="ru-RU" sz="1400" dirty="0">
                <a:latin typeface="+mn-lt"/>
                <a:cs typeface="Times New Roman" pitchFamily="18" charset="0"/>
              </a:rPr>
              <a:t>(Брянск), </a:t>
            </a:r>
          </a:p>
          <a:p>
            <a:pPr indent="449263" algn="just" eaLnBrk="0" hangingPunct="0">
              <a:buFont typeface="Arial" pitchFamily="34" charset="0"/>
              <a:buChar char="•"/>
              <a:defRPr/>
            </a:pPr>
            <a:r>
              <a:rPr lang="ru-RU" sz="1400" dirty="0">
                <a:latin typeface="+mn-lt"/>
                <a:cs typeface="Times New Roman" pitchFamily="18" charset="0"/>
              </a:rPr>
              <a:t>к-3813 </a:t>
            </a:r>
            <a:r>
              <a:rPr lang="ru-RU" sz="1400" b="1" dirty="0">
                <a:latin typeface="+mn-lt"/>
                <a:cs typeface="Times New Roman" pitchFamily="18" charset="0"/>
              </a:rPr>
              <a:t>Белогорский 310 </a:t>
            </a:r>
            <a:r>
              <a:rPr lang="ru-RU" sz="1400" dirty="0">
                <a:latin typeface="+mn-lt"/>
                <a:cs typeface="Times New Roman" pitchFamily="18" charset="0"/>
              </a:rPr>
              <a:t>(Ленинградская обл.), </a:t>
            </a:r>
          </a:p>
          <a:p>
            <a:pPr indent="449263" algn="just" eaLnBrk="0" hangingPunct="0">
              <a:buFont typeface="Arial" pitchFamily="34" charset="0"/>
              <a:buChar char="•"/>
              <a:defRPr/>
            </a:pPr>
            <a:r>
              <a:rPr lang="ru-RU" sz="1400" dirty="0">
                <a:latin typeface="+mn-lt"/>
                <a:cs typeface="Times New Roman" pitchFamily="18" charset="0"/>
              </a:rPr>
              <a:t>к-2665 </a:t>
            </a:r>
            <a:r>
              <a:rPr lang="ru-RU" sz="1400" b="1" dirty="0" err="1">
                <a:latin typeface="+mn-lt"/>
                <a:cs typeface="Times New Roman" pitchFamily="18" charset="0"/>
              </a:rPr>
              <a:t>Ланедекс</a:t>
            </a:r>
            <a:r>
              <a:rPr lang="ru-RU" sz="1400" b="1" dirty="0">
                <a:latin typeface="+mn-lt"/>
                <a:cs typeface="Times New Roman" pitchFamily="18" charset="0"/>
              </a:rPr>
              <a:t>,</a:t>
            </a:r>
            <a:r>
              <a:rPr lang="ru-RU" sz="1400" dirty="0">
                <a:latin typeface="+mn-lt"/>
                <a:cs typeface="Times New Roman" pitchFamily="18" charset="0"/>
              </a:rPr>
              <a:t> к-2955 </a:t>
            </a:r>
            <a:r>
              <a:rPr lang="ru-RU" sz="1400" b="1" dirty="0" err="1">
                <a:latin typeface="+mn-lt"/>
                <a:cs typeface="Times New Roman" pitchFamily="18" charset="0"/>
              </a:rPr>
              <a:t>Першацвет</a:t>
            </a:r>
            <a:r>
              <a:rPr lang="ru-RU" sz="1400" b="1" dirty="0">
                <a:latin typeface="+mn-lt"/>
                <a:cs typeface="Times New Roman" pitchFamily="18" charset="0"/>
              </a:rPr>
              <a:t>,</a:t>
            </a:r>
            <a:r>
              <a:rPr lang="ru-RU" sz="1400" dirty="0">
                <a:latin typeface="+mn-lt"/>
                <a:cs typeface="Times New Roman" pitchFamily="18" charset="0"/>
              </a:rPr>
              <a:t> к-3829 </a:t>
            </a:r>
            <a:r>
              <a:rPr lang="ru-RU" sz="1400" b="1" dirty="0">
                <a:latin typeface="+mn-lt"/>
                <a:cs typeface="Times New Roman" pitchFamily="18" charset="0"/>
              </a:rPr>
              <a:t>Василек</a:t>
            </a:r>
            <a:r>
              <a:rPr lang="ru-RU" sz="1400" dirty="0">
                <a:latin typeface="+mn-lt"/>
                <a:cs typeface="Times New Roman" pitchFamily="18" charset="0"/>
              </a:rPr>
              <a:t>, к-3830 </a:t>
            </a:r>
            <a:r>
              <a:rPr lang="ru-RU" sz="1400" b="1" dirty="0" err="1">
                <a:latin typeface="+mn-lt"/>
                <a:cs typeface="Times New Roman" pitchFamily="18" charset="0"/>
              </a:rPr>
              <a:t>Дзiуны</a:t>
            </a:r>
            <a:r>
              <a:rPr lang="ru-RU" sz="1400" dirty="0">
                <a:latin typeface="+mn-lt"/>
                <a:cs typeface="Times New Roman" pitchFamily="18" charset="0"/>
              </a:rPr>
              <a:t>, к-3832 </a:t>
            </a:r>
            <a:r>
              <a:rPr lang="ru-RU" sz="1400" b="1" dirty="0">
                <a:latin typeface="+mn-lt"/>
                <a:cs typeface="Times New Roman" pitchFamily="18" charset="0"/>
              </a:rPr>
              <a:t>Ян</a:t>
            </a:r>
            <a:r>
              <a:rPr lang="ru-RU" sz="1400" dirty="0">
                <a:latin typeface="+mn-lt"/>
                <a:cs typeface="Times New Roman" pitchFamily="18" charset="0"/>
              </a:rPr>
              <a:t>, к-3471 </a:t>
            </a:r>
            <a:r>
              <a:rPr lang="ru-RU" sz="1400" b="1" dirty="0">
                <a:latin typeface="+mn-lt"/>
                <a:cs typeface="Times New Roman" pitchFamily="18" charset="0"/>
              </a:rPr>
              <a:t>Е 1</a:t>
            </a:r>
            <a:r>
              <a:rPr lang="ru-RU" sz="1400" dirty="0">
                <a:latin typeface="+mn-lt"/>
                <a:cs typeface="Times New Roman" pitchFamily="18" charset="0"/>
              </a:rPr>
              <a:t> (Беларусь), </a:t>
            </a:r>
          </a:p>
          <a:p>
            <a:pPr indent="449263" algn="just" eaLnBrk="0" hangingPunct="0">
              <a:buFont typeface="Arial" pitchFamily="34" charset="0"/>
              <a:buChar char="•"/>
              <a:defRPr/>
            </a:pPr>
            <a:r>
              <a:rPr lang="ru-RU" sz="1400" dirty="0">
                <a:latin typeface="+mn-lt"/>
                <a:cs typeface="Times New Roman" pitchFamily="18" charset="0"/>
              </a:rPr>
              <a:t>к-3762 </a:t>
            </a:r>
            <a:r>
              <a:rPr lang="en-US" sz="1400" b="1" dirty="0" err="1">
                <a:latin typeface="+mn-lt"/>
                <a:cs typeface="Times New Roman" pitchFamily="18" charset="0"/>
              </a:rPr>
              <a:t>Borveta</a:t>
            </a:r>
            <a:r>
              <a:rPr lang="ru-RU" sz="1400" dirty="0">
                <a:latin typeface="+mn-lt"/>
                <a:cs typeface="Times New Roman" pitchFamily="18" charset="0"/>
              </a:rPr>
              <a:t> (Германия).  </a:t>
            </a:r>
          </a:p>
          <a:p>
            <a:pPr indent="449263" algn="just" eaLnBrk="0" hangingPunct="0">
              <a:defRPr/>
            </a:pPr>
            <a:endParaRPr lang="ru-RU" sz="1400" dirty="0">
              <a:latin typeface="+mn-lt"/>
            </a:endParaRPr>
          </a:p>
          <a:p>
            <a:pPr indent="449263" algn="just" eaLnBrk="0" hangingPunct="0">
              <a:defRPr/>
            </a:pPr>
            <a:r>
              <a:rPr lang="ru-RU" sz="1400" dirty="0">
                <a:latin typeface="+mn-lt"/>
                <a:cs typeface="Times New Roman" pitchFamily="18" charset="0"/>
              </a:rPr>
              <a:t>Из перечисленных образцов по семенной продуктивности растений выделялись сорта </a:t>
            </a:r>
            <a:r>
              <a:rPr lang="ru-RU" sz="1400" b="1" dirty="0" err="1">
                <a:latin typeface="+mn-lt"/>
                <a:cs typeface="Times New Roman" pitchFamily="18" charset="0"/>
              </a:rPr>
              <a:t>Денлад</a:t>
            </a:r>
            <a:r>
              <a:rPr lang="ru-RU" sz="1400" dirty="0">
                <a:latin typeface="+mn-lt"/>
                <a:cs typeface="Times New Roman" pitchFamily="18" charset="0"/>
              </a:rPr>
              <a:t> и </a:t>
            </a:r>
            <a:r>
              <a:rPr lang="ru-RU" sz="1400" b="1" dirty="0">
                <a:latin typeface="+mn-lt"/>
                <a:cs typeface="Times New Roman" pitchFamily="18" charset="0"/>
              </a:rPr>
              <a:t>Вектор</a:t>
            </a:r>
            <a:r>
              <a:rPr lang="ru-RU" sz="1400" dirty="0">
                <a:latin typeface="+mn-lt"/>
                <a:cs typeface="Times New Roman" pitchFamily="18" charset="0"/>
              </a:rPr>
              <a:t> (5,0-5,5 г. с растения), которые характеризовались лучшими показателями числа бобов с главного стебля (9-10 </a:t>
            </a:r>
            <a:r>
              <a:rPr lang="ru-RU" sz="1400" dirty="0" err="1">
                <a:latin typeface="+mn-lt"/>
                <a:cs typeface="Times New Roman" pitchFamily="18" charset="0"/>
              </a:rPr>
              <a:t>шт</a:t>
            </a:r>
            <a:r>
              <a:rPr lang="ru-RU" sz="1400" dirty="0">
                <a:latin typeface="+mn-lt"/>
                <a:cs typeface="Times New Roman" pitchFamily="18" charset="0"/>
              </a:rPr>
              <a:t>, из них-5,6-6,1-пазушные) и боковых ветвей (5,5-7,2 шт.). В</a:t>
            </a:r>
            <a:r>
              <a:rPr lang="ru-RU" sz="1400" dirty="0">
                <a:cs typeface="Times New Roman" pitchFamily="18" charset="0"/>
              </a:rPr>
              <a:t>ес 1000 семян – 107 и 114 г</a:t>
            </a:r>
            <a:endParaRPr lang="ru-RU" sz="1400" dirty="0">
              <a:latin typeface="+mn-lt"/>
              <a:cs typeface="Times New Roman" pitchFamily="18" charset="0"/>
            </a:endParaRPr>
          </a:p>
          <a:p>
            <a:pPr indent="449263" algn="just" eaLnBrk="0" hangingPunct="0">
              <a:defRPr/>
            </a:pPr>
            <a:r>
              <a:rPr lang="ru-RU" sz="1400" dirty="0">
                <a:latin typeface="+mn-lt"/>
                <a:cs typeface="Times New Roman" pitchFamily="18" charset="0"/>
              </a:rPr>
              <a:t>По числу бобов на главном стебле не уступали лидерам образцы к-3723 </a:t>
            </a:r>
            <a:r>
              <a:rPr lang="ru-RU" sz="1400" b="1" dirty="0">
                <a:latin typeface="+mn-lt"/>
                <a:cs typeface="Times New Roman" pitchFamily="18" charset="0"/>
              </a:rPr>
              <a:t>Надежда</a:t>
            </a:r>
            <a:r>
              <a:rPr lang="ru-RU" sz="1400" dirty="0">
                <a:latin typeface="+mn-lt"/>
                <a:cs typeface="Times New Roman" pitchFamily="18" charset="0"/>
              </a:rPr>
              <a:t>, к-3639 </a:t>
            </a:r>
            <a:r>
              <a:rPr lang="ru-RU" sz="1400" b="1" dirty="0">
                <a:latin typeface="+mn-lt"/>
                <a:cs typeface="Times New Roman" pitchFamily="18" charset="0"/>
              </a:rPr>
              <a:t>Брянский 1298 </a:t>
            </a:r>
            <a:r>
              <a:rPr lang="ru-RU" sz="1400" dirty="0">
                <a:latin typeface="+mn-lt"/>
                <a:cs typeface="Times New Roman" pitchFamily="18" charset="0"/>
              </a:rPr>
              <a:t>и к-3471 </a:t>
            </a:r>
            <a:r>
              <a:rPr lang="ru-RU" sz="1400" b="1" dirty="0">
                <a:latin typeface="+mn-lt"/>
                <a:cs typeface="Times New Roman" pitchFamily="18" charset="0"/>
              </a:rPr>
              <a:t>Е-1</a:t>
            </a:r>
            <a:r>
              <a:rPr lang="ru-RU" sz="1400" dirty="0">
                <a:latin typeface="+mn-lt"/>
                <a:cs typeface="Times New Roman" pitchFamily="18" charset="0"/>
              </a:rPr>
              <a:t>. </a:t>
            </a:r>
          </a:p>
          <a:p>
            <a:pPr indent="449263" algn="just" eaLnBrk="0" hangingPunct="0">
              <a:defRPr/>
            </a:pPr>
            <a:r>
              <a:rPr lang="ru-RU" sz="1400" dirty="0" err="1">
                <a:latin typeface="+mn-lt"/>
                <a:cs typeface="Times New Roman" pitchFamily="18" charset="0"/>
              </a:rPr>
              <a:t>Крупносемянностью</a:t>
            </a:r>
            <a:r>
              <a:rPr lang="ru-RU" sz="1400" dirty="0">
                <a:latin typeface="+mn-lt"/>
                <a:cs typeface="Times New Roman" pitchFamily="18" charset="0"/>
              </a:rPr>
              <a:t> отличались сорта </a:t>
            </a:r>
            <a:r>
              <a:rPr lang="ru-RU" sz="1400" b="1" dirty="0" err="1">
                <a:latin typeface="+mn-lt"/>
                <a:cs typeface="Times New Roman" pitchFamily="18" charset="0"/>
              </a:rPr>
              <a:t>Першацвет</a:t>
            </a:r>
            <a:r>
              <a:rPr lang="ru-RU" sz="1400" dirty="0">
                <a:latin typeface="+mn-lt"/>
                <a:cs typeface="Times New Roman" pitchFamily="18" charset="0"/>
              </a:rPr>
              <a:t> (вес 1000 семян - 143 г.), к-3628 </a:t>
            </a:r>
            <a:r>
              <a:rPr lang="ru-RU" sz="1400" b="1" dirty="0" err="1">
                <a:latin typeface="+mn-lt"/>
                <a:cs typeface="Times New Roman" pitchFamily="18" charset="0"/>
              </a:rPr>
              <a:t>Дикаф</a:t>
            </a:r>
            <a:r>
              <a:rPr lang="ru-RU" sz="1400" b="1" dirty="0">
                <a:latin typeface="+mn-lt"/>
                <a:cs typeface="Times New Roman" pitchFamily="18" charset="0"/>
              </a:rPr>
              <a:t> 11</a:t>
            </a:r>
            <a:r>
              <a:rPr lang="ru-RU" sz="1400" dirty="0">
                <a:latin typeface="+mn-lt"/>
                <a:cs typeface="Times New Roman" pitchFamily="18" charset="0"/>
              </a:rPr>
              <a:t>, к-2665 </a:t>
            </a:r>
            <a:r>
              <a:rPr lang="ru-RU" sz="1400" b="1" dirty="0" err="1">
                <a:latin typeface="+mn-lt"/>
                <a:cs typeface="Times New Roman" pitchFamily="18" charset="0"/>
              </a:rPr>
              <a:t>Ланедекс</a:t>
            </a:r>
            <a:r>
              <a:rPr lang="ru-RU" sz="1400" dirty="0">
                <a:latin typeface="+mn-lt"/>
                <a:cs typeface="Times New Roman" pitchFamily="18" charset="0"/>
              </a:rPr>
              <a:t>, к-3637 </a:t>
            </a:r>
            <a:r>
              <a:rPr lang="ru-RU" sz="1400" b="1" dirty="0">
                <a:latin typeface="+mn-lt"/>
                <a:cs typeface="Times New Roman" pitchFamily="18" charset="0"/>
              </a:rPr>
              <a:t>Брянский 1272</a:t>
            </a:r>
            <a:r>
              <a:rPr lang="ru-RU" sz="1400" dirty="0">
                <a:latin typeface="+mn-lt"/>
                <a:cs typeface="Times New Roman" pitchFamily="18" charset="0"/>
              </a:rPr>
              <a:t>, к-3840 </a:t>
            </a:r>
            <a:r>
              <a:rPr lang="ru-RU" sz="1400" b="1" dirty="0">
                <a:latin typeface="+mn-lt"/>
                <a:cs typeface="Times New Roman" pitchFamily="18" charset="0"/>
              </a:rPr>
              <a:t>Фазан</a:t>
            </a:r>
            <a:r>
              <a:rPr lang="ru-RU" sz="1400" dirty="0">
                <a:latin typeface="+mn-lt"/>
                <a:cs typeface="Times New Roman" pitchFamily="18" charset="0"/>
              </a:rPr>
              <a:t> (133-135 г.).</a:t>
            </a:r>
            <a:endParaRPr lang="ru-RU" sz="1400" dirty="0">
              <a:latin typeface="+mn-lt"/>
            </a:endParaRPr>
          </a:p>
          <a:p>
            <a:pPr indent="449263" algn="just" eaLnBrk="0" hangingPunct="0">
              <a:defRPr/>
            </a:pPr>
            <a:endParaRPr lang="ru-RU" sz="1400" dirty="0">
              <a:latin typeface="+mn-lt"/>
              <a:cs typeface="Times New Roman" pitchFamily="18" charset="0"/>
            </a:endParaRPr>
          </a:p>
          <a:p>
            <a:pPr indent="449263" algn="just" eaLnBrk="0" hangingPunct="0">
              <a:buFont typeface="Arial" pitchFamily="34" charset="0"/>
              <a:buChar char="•"/>
              <a:defRPr/>
            </a:pPr>
            <a:r>
              <a:rPr lang="ru-RU" sz="1400" dirty="0">
                <a:latin typeface="+mn-lt"/>
                <a:cs typeface="Times New Roman" pitchFamily="18" charset="0"/>
              </a:rPr>
              <a:t>В эту группу образцов входят также </a:t>
            </a:r>
            <a:r>
              <a:rPr lang="ru-RU" sz="1400" b="1" dirty="0">
                <a:latin typeface="+mn-lt"/>
                <a:cs typeface="Times New Roman" pitchFamily="18" charset="0"/>
              </a:rPr>
              <a:t>60 </a:t>
            </a:r>
            <a:r>
              <a:rPr lang="ru-RU" sz="1400" dirty="0">
                <a:latin typeface="+mn-lt"/>
                <a:cs typeface="Times New Roman" pitchFamily="18" charset="0"/>
              </a:rPr>
              <a:t>линий из Австралии.</a:t>
            </a:r>
          </a:p>
          <a:p>
            <a:pPr indent="449263" algn="just" eaLnBrk="0" hangingPunct="0">
              <a:defRPr/>
            </a:pPr>
            <a:r>
              <a:rPr lang="ru-RU" sz="1400" dirty="0" err="1">
                <a:latin typeface="+mn-lt"/>
                <a:cs typeface="Times New Roman" pitchFamily="18" charset="0"/>
              </a:rPr>
              <a:t>Белоцветковые</a:t>
            </a:r>
            <a:r>
              <a:rPr lang="ru-RU" sz="1400" dirty="0">
                <a:latin typeface="+mn-lt"/>
                <a:cs typeface="Times New Roman" pitchFamily="18" charset="0"/>
              </a:rPr>
              <a:t> и </a:t>
            </a:r>
            <a:r>
              <a:rPr lang="ru-RU" sz="1400" dirty="0" err="1">
                <a:latin typeface="+mn-lt"/>
                <a:cs typeface="Times New Roman" pitchFamily="18" charset="0"/>
              </a:rPr>
              <a:t>белосемянные</a:t>
            </a:r>
            <a:r>
              <a:rPr lang="ru-RU" sz="1400" dirty="0">
                <a:latin typeface="+mn-lt"/>
                <a:cs typeface="Times New Roman" pitchFamily="18" charset="0"/>
              </a:rPr>
              <a:t> (с рисунком и без). Образцы неоднородные, термочувствительные, восприимчивые к вредителям и болезням (бурой пятнистости листьев, фузариозу). В зависимости от погодных условий сильно меняется габитус растений и степень редукции ветвления. Судя по анатомическому строению, многие имеют оба гена устойчивости к растрескиванию бобов.</a:t>
            </a:r>
            <a:endParaRPr lang="ru-RU" sz="1400" dirty="0"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8625" y="785813"/>
          <a:ext cx="8286750" cy="5317427"/>
        </p:xfrm>
        <a:graphic>
          <a:graphicData uri="http://schemas.openxmlformats.org/drawingml/2006/table">
            <a:tbl>
              <a:tblPr/>
              <a:tblGrid>
                <a:gridCol w="815975"/>
                <a:gridCol w="1339850"/>
                <a:gridCol w="647700"/>
                <a:gridCol w="846138"/>
                <a:gridCol w="846137"/>
                <a:gridCol w="795338"/>
                <a:gridCol w="796925"/>
                <a:gridCol w="1098550"/>
                <a:gridCol w="1100137"/>
              </a:tblGrid>
              <a:tr h="19208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по каталогу ВИР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Название, происхождение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 1000 семян, г 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бобов шт.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продуктивных ветвей, шт.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 семян с растения, г.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</a:tr>
              <a:tr h="192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главном стебле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боковых ветвях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растении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38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 пазушных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1C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6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3840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Фазан,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133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5,7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1,9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0,8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9,0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0,9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4,3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06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3695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Денлад,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107,7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3627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Дикаф 1,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129,7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7,6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3628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Дикаф 11,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Московская обл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133,7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7,5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8,5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44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3637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Брянский 1272 ,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11,2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3639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Брянский 1298,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108,3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13,6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3723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Надежда,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9,1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11,6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3805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Вектор,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Брянск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10,1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6,1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7,2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17,3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5,5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3829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Василек,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117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6,7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3,3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2,25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8,95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3,05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3830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Дзiуны,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109,5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8,3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0,7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9,3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0,95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3,25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3832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Ян,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112,65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7,75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1,6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2,55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10,3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1,4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3,55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Ланедекс,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9,1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Першацвет,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142,7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7,4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13,4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3471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Е 1, Беларусь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10,6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12,6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9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3813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Белогорский 310, Ленинград.обл.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Arial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117,8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7,4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0,75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8,15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0,5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3,25</a:t>
                      </a: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3762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Borveta, Германия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10,2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Ладный,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99,7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9,5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3546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Дикаф 14, Московская обл.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2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128,7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2,8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8671" marR="4867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71500" y="428625"/>
            <a:ext cx="7858125" cy="276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indent="449263" algn="just" eaLnBrk="0" hangingPunct="0">
              <a:buFontTx/>
              <a:buAutoNum type="arabicPeriod"/>
              <a:defRPr/>
            </a:pPr>
            <a:r>
              <a:rPr lang="ru-RU" sz="1200" b="1" dirty="0" err="1">
                <a:solidFill>
                  <a:srgbClr val="FF0000"/>
                </a:solidFill>
                <a:cs typeface="Times New Roman" pitchFamily="18" charset="0"/>
              </a:rPr>
              <a:t>Малоалкалоидные</a:t>
            </a:r>
            <a:r>
              <a:rPr lang="ru-RU" sz="1200" b="1" dirty="0">
                <a:solidFill>
                  <a:srgbClr val="FF0000"/>
                </a:solidFill>
                <a:cs typeface="Times New Roman" pitchFamily="18" charset="0"/>
              </a:rPr>
              <a:t> сорта и линии, устойчивые к растрескиванию бобов</a:t>
            </a:r>
            <a:r>
              <a:rPr lang="ru-RU" sz="1200" dirty="0">
                <a:cs typeface="Times New Roman" pitchFamily="18" charset="0"/>
              </a:rPr>
              <a:t>: 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1680</TotalTime>
  <Words>3598</Words>
  <Application>Microsoft Office PowerPoint</Application>
  <PresentationFormat>Экран (4:3)</PresentationFormat>
  <Paragraphs>974</Paragraphs>
  <Slides>47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Аспект</vt:lpstr>
      <vt:lpstr>Презентация PowerPoint</vt:lpstr>
      <vt:lpstr>Презентация PowerPoint</vt:lpstr>
      <vt:lpstr>Презентация PowerPoint</vt:lpstr>
      <vt:lpstr>Различные типы ветвления  люпина узколистного</vt:lpstr>
      <vt:lpstr>Колосовидные  типы люпина узколистного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Различная окраска венчика цветка  у люпина узколистного</vt:lpstr>
      <vt:lpstr>Презентация PowerPoint</vt:lpstr>
      <vt:lpstr>Различная окраска семядолей у люпина узколистного</vt:lpstr>
      <vt:lpstr>Окраска вегетативных органов растений люпина  узколистного</vt:lpstr>
      <vt:lpstr>Презентация PowerPoint</vt:lpstr>
      <vt:lpstr>Презентация PowerPoint</vt:lpstr>
      <vt:lpstr>Презентация PowerPoint</vt:lpstr>
      <vt:lpstr>Презентация PowerPoint</vt:lpstr>
      <vt:lpstr>Var. purpureus Kurl. et Stankev - Цветки розовые. Семена пестрые, серые, с неясной пятнистостью.  Subvar. roseus subvar. nova. - Cotyledonis cum coloratione antocyanea. Organa vegetativa viridia. Axis inflorescentiae coloratione antocyanea.  Cемядоли антоциановые. Вегетативные органы зеленые. Cтержень соцветия антоциановый.  f. spiciformis f. nova - Rami lateralii nullum esse vel valde abbreviati. Flores axillaria.   Typus: 'L-300', Польша, к-3501, репродукции Центра сохранения, поддержания и изучения генофонда ГНУ ВСТИСП Россельхозакадемии, 2010 г.  Боковые побеги отсутствуют либо укорочены, цветки пазушные.       </vt:lpstr>
      <vt:lpstr>Var. albopunctatus Kurl. et Stankev. - Цветки синие. Семена почти черные, с мелкими белыми точками и пятнами. Семядоли, вегетативные органы, кончик лодочки антоциановые.  f. spicatus f. nova - Rami lateralii nullum esse vel valde abbreviati. Flores axillaria.   Typus: 'Детерминант 2', Брянск, к-3365, репродукции Центра сохранения, поддержания и изучения генофонда ГНУ ВСТИСП Россельхозакадемии, 2010 г.  Боковые побеги отсутствуют либо укорочены, цветки пазушные.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admin</cp:lastModifiedBy>
  <cp:revision>223</cp:revision>
  <dcterms:created xsi:type="dcterms:W3CDTF">2016-09-19T12:08:04Z</dcterms:created>
  <dcterms:modified xsi:type="dcterms:W3CDTF">2016-11-02T06:55:06Z</dcterms:modified>
</cp:coreProperties>
</file>