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71" r:id="rId5"/>
    <p:sldId id="260" r:id="rId6"/>
    <p:sldId id="331" r:id="rId7"/>
    <p:sldId id="272" r:id="rId8"/>
    <p:sldId id="262" r:id="rId9"/>
    <p:sldId id="263" r:id="rId10"/>
    <p:sldId id="309" r:id="rId11"/>
    <p:sldId id="315" r:id="rId12"/>
    <p:sldId id="323" r:id="rId13"/>
    <p:sldId id="310" r:id="rId14"/>
    <p:sldId id="312" r:id="rId15"/>
    <p:sldId id="304" r:id="rId16"/>
    <p:sldId id="305" r:id="rId17"/>
    <p:sldId id="306" r:id="rId18"/>
    <p:sldId id="307" r:id="rId19"/>
    <p:sldId id="329" r:id="rId20"/>
    <p:sldId id="275" r:id="rId21"/>
    <p:sldId id="276" r:id="rId22"/>
    <p:sldId id="277" r:id="rId23"/>
    <p:sldId id="283" r:id="rId24"/>
    <p:sldId id="285" r:id="rId25"/>
    <p:sldId id="324" r:id="rId26"/>
    <p:sldId id="287" r:id="rId27"/>
    <p:sldId id="288" r:id="rId28"/>
    <p:sldId id="289" r:id="rId29"/>
    <p:sldId id="290" r:id="rId30"/>
    <p:sldId id="291" r:id="rId31"/>
    <p:sldId id="313" r:id="rId32"/>
    <p:sldId id="332" r:id="rId33"/>
    <p:sldId id="333" r:id="rId34"/>
    <p:sldId id="325" r:id="rId35"/>
    <p:sldId id="326" r:id="rId36"/>
    <p:sldId id="321" r:id="rId37"/>
    <p:sldId id="292" r:id="rId38"/>
    <p:sldId id="320" r:id="rId39"/>
    <p:sldId id="330" r:id="rId40"/>
    <p:sldId id="334" r:id="rId41"/>
    <p:sldId id="302" r:id="rId42"/>
    <p:sldId id="297" r:id="rId43"/>
    <p:sldId id="298" r:id="rId44"/>
    <p:sldId id="299" r:id="rId45"/>
    <p:sldId id="300" r:id="rId46"/>
    <p:sldId id="268" r:id="rId47"/>
    <p:sldId id="327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079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0" autoAdjust="0"/>
    <p:restoredTop sz="86392" autoAdjust="0"/>
  </p:normalViewPr>
  <p:slideViewPr>
    <p:cSldViewPr snapToGrid="0">
      <p:cViewPr varScale="1">
        <p:scale>
          <a:sx n="90" d="100"/>
          <a:sy n="90" d="100"/>
        </p:scale>
        <p:origin x="-132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92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users\vishnyakova\documents\mv\&#1057;&#1090;&#1072;&#1090;&#1100;&#1080;\2014\&#1063;&#1080;&#1085;&#1072;_&#1057;&#1077;&#1088;&#1073;&#1080;&#1103;\&#1095;&#1080;&#1085;&#1072;_&#1079;&#1077;&#1083;&#1077;&#1085;&#1072;&#1103;%20&#1084;&#1072;&#1089;&#1089;&#1072;_2012(&#1101;&#1082;&#1089;&#1087;&#1077;&#1076;)&#1073;&#1077;&#1083;&#1086;&#1082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plotArea>
      <c:layout>
        <c:manualLayout>
          <c:layoutTarget val="inner"/>
          <c:xMode val="edge"/>
          <c:yMode val="edge"/>
          <c:x val="4.1132402697450415E-2"/>
          <c:y val="2.8252405949256341E-2"/>
          <c:w val="0.92740250389055279"/>
          <c:h val="0.5079644211140274"/>
        </c:manualLayout>
      </c:layout>
      <c:bar3DChart>
        <c:barDir val="col"/>
        <c:grouping val="clustered"/>
        <c:ser>
          <c:idx val="0"/>
          <c:order val="0"/>
          <c:cat>
            <c:strRef>
              <c:f>Лист1!$C$4:$C$29</c:f>
              <c:strCache>
                <c:ptCount val="26"/>
                <c:pt idx="0">
                  <c:v>L. komarovii  13</c:v>
                </c:pt>
                <c:pt idx="1">
                  <c:v>L. komarovii 21</c:v>
                </c:pt>
                <c:pt idx="2">
                  <c:v>L. komarovii 96</c:v>
                </c:pt>
                <c:pt idx="3">
                  <c:v>L. komarovii 155</c:v>
                </c:pt>
                <c:pt idx="4">
                  <c:v>L. komarovii 177</c:v>
                </c:pt>
                <c:pt idx="5">
                  <c:v>L. komarovii 207</c:v>
                </c:pt>
                <c:pt idx="6">
                  <c:v>L. komarovii 278</c:v>
                </c:pt>
                <c:pt idx="7">
                  <c:v>L. komarovii 282</c:v>
                </c:pt>
                <c:pt idx="8">
                  <c:v>L. humilis 23</c:v>
                </c:pt>
                <c:pt idx="9">
                  <c:v>L. humilis 210</c:v>
                </c:pt>
                <c:pt idx="10">
                  <c:v>L. humilis 213</c:v>
                </c:pt>
                <c:pt idx="11">
                  <c:v>L. humilis 249</c:v>
                </c:pt>
                <c:pt idx="12">
                  <c:v>L. humilis 271</c:v>
                </c:pt>
                <c:pt idx="13">
                  <c:v>L. palustris 25</c:v>
                </c:pt>
                <c:pt idx="14">
                  <c:v>L. palustris 62</c:v>
                </c:pt>
                <c:pt idx="15">
                  <c:v>L. palustris 181</c:v>
                </c:pt>
                <c:pt idx="16">
                  <c:v>L. quinquenervus 77</c:v>
                </c:pt>
                <c:pt idx="17">
                  <c:v>L. japonicus 136</c:v>
                </c:pt>
                <c:pt idx="18">
                  <c:v>L. japonicus 230</c:v>
                </c:pt>
                <c:pt idx="19">
                  <c:v>L. japonicus 233</c:v>
                </c:pt>
                <c:pt idx="20">
                  <c:v>L. japonicus 241</c:v>
                </c:pt>
                <c:pt idx="21">
                  <c:v>L. davidii 55</c:v>
                </c:pt>
                <c:pt idx="22">
                  <c:v>L. davidii 180</c:v>
                </c:pt>
                <c:pt idx="23">
                  <c:v>L. davidii 194</c:v>
                </c:pt>
                <c:pt idx="24">
                  <c:v>L. subrotundus 156</c:v>
                </c:pt>
                <c:pt idx="25">
                  <c:v>L. subrotundus 195</c:v>
                </c:pt>
              </c:strCache>
            </c:strRef>
          </c:cat>
          <c:val>
            <c:numRef>
              <c:f>Лист1!$D$4:$D$29</c:f>
              <c:numCache>
                <c:formatCode>General</c:formatCode>
                <c:ptCount val="26"/>
                <c:pt idx="0">
                  <c:v>17.41</c:v>
                </c:pt>
                <c:pt idx="1">
                  <c:v>14.23</c:v>
                </c:pt>
                <c:pt idx="2">
                  <c:v>14.78</c:v>
                </c:pt>
                <c:pt idx="3">
                  <c:v>16.62</c:v>
                </c:pt>
                <c:pt idx="4">
                  <c:v>15.6</c:v>
                </c:pt>
                <c:pt idx="5">
                  <c:v>16.93</c:v>
                </c:pt>
                <c:pt idx="6">
                  <c:v>16.39</c:v>
                </c:pt>
                <c:pt idx="7">
                  <c:v>13.81</c:v>
                </c:pt>
                <c:pt idx="8">
                  <c:v>13.46</c:v>
                </c:pt>
                <c:pt idx="9">
                  <c:v>14.3</c:v>
                </c:pt>
                <c:pt idx="10">
                  <c:v>16.93</c:v>
                </c:pt>
                <c:pt idx="11">
                  <c:v>10.32</c:v>
                </c:pt>
                <c:pt idx="12">
                  <c:v>11.82</c:v>
                </c:pt>
                <c:pt idx="13">
                  <c:v>15.15</c:v>
                </c:pt>
                <c:pt idx="14">
                  <c:v>18.010000000000005</c:v>
                </c:pt>
                <c:pt idx="15">
                  <c:v>15.55</c:v>
                </c:pt>
                <c:pt idx="16">
                  <c:v>13.74</c:v>
                </c:pt>
                <c:pt idx="17">
                  <c:v>18.09</c:v>
                </c:pt>
                <c:pt idx="18">
                  <c:v>19.95</c:v>
                </c:pt>
                <c:pt idx="19">
                  <c:v>20.939999999999987</c:v>
                </c:pt>
                <c:pt idx="20">
                  <c:v>16.18</c:v>
                </c:pt>
                <c:pt idx="21">
                  <c:v>21.85</c:v>
                </c:pt>
                <c:pt idx="22">
                  <c:v>19.920000000000002</c:v>
                </c:pt>
                <c:pt idx="23">
                  <c:v>21.34</c:v>
                </c:pt>
                <c:pt idx="24">
                  <c:v>16.57</c:v>
                </c:pt>
                <c:pt idx="25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D6D-4324-ABF0-7C1D35159796}"/>
            </c:ext>
          </c:extLst>
        </c:ser>
        <c:shape val="box"/>
        <c:axId val="54868608"/>
        <c:axId val="54874496"/>
        <c:axId val="0"/>
      </c:bar3DChart>
      <c:catAx>
        <c:axId val="54868608"/>
        <c:scaling>
          <c:orientation val="minMax"/>
        </c:scaling>
        <c:axPos val="b"/>
        <c:numFmt formatCode="General" sourceLinked="1"/>
        <c:tickLblPos val="nextTo"/>
        <c:crossAx val="54874496"/>
        <c:crosses val="autoZero"/>
        <c:auto val="1"/>
        <c:lblAlgn val="ctr"/>
        <c:lblOffset val="100"/>
      </c:catAx>
      <c:valAx>
        <c:axId val="5487449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b="1" i="0" baseline="0"/>
            </a:pPr>
            <a:endParaRPr lang="ru-RU"/>
          </a:p>
        </c:txPr>
        <c:crossAx val="548686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spPr>
    <a:ln w="12700">
      <a:solidFill>
        <a:schemeClr val="tx2">
          <a:lumMod val="60000"/>
          <a:lumOff val="40000"/>
        </a:schemeClr>
      </a:solidFill>
    </a:ln>
  </c:spPr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0.73184</cdr:x>
      <cdr:y>0</cdr:y>
    </cdr:from>
    <cdr:to>
      <cdr:x>0.81626</cdr:x>
      <cdr:y>0.11072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5390056" y="0"/>
          <a:ext cx="621741" cy="284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21.85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0.65124</cdr:x>
      <cdr:y>0.03513</cdr:y>
    </cdr:from>
    <cdr:to>
      <cdr:x>0.73256</cdr:x>
      <cdr:y>0.11953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796444" y="90244"/>
          <a:ext cx="598944" cy="2168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20.94</a:t>
          </a:r>
          <a:r>
            <a:rPr lang="en-US" dirty="0"/>
            <a:t> </a:t>
          </a:r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D7F38-882A-4D02-89BB-37E7D9453218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F593E-78D4-4C2F-B7AD-21E40F67FD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0789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BFA9868-3682-4D2A-819E-E08BAB651B5C}" type="slidenum">
              <a:rPr lang="ru-RU" altLang="ru-RU"/>
              <a:pPr/>
              <a:t>14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289478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C73B7-A805-4927-BB89-6055CEBBAF95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AB932-1388-4D0E-8F0B-FFB4A469C7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9946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C73B7-A805-4927-BB89-6055CEBBAF95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AB932-1388-4D0E-8F0B-FFB4A469C7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67912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C73B7-A805-4927-BB89-6055CEBBAF95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AB932-1388-4D0E-8F0B-FFB4A469C7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27562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FBC34CB5-4C87-4C0F-AF05-8E77FE04C2D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9300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C73B7-A805-4927-BB89-6055CEBBAF95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AB932-1388-4D0E-8F0B-FFB4A469C7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62945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C73B7-A805-4927-BB89-6055CEBBAF95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AB932-1388-4D0E-8F0B-FFB4A469C7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02625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C73B7-A805-4927-BB89-6055CEBBAF95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AB932-1388-4D0E-8F0B-FFB4A469C7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5774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C73B7-A805-4927-BB89-6055CEBBAF95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AB932-1388-4D0E-8F0B-FFB4A469C7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42444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C73B7-A805-4927-BB89-6055CEBBAF95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AB932-1388-4D0E-8F0B-FFB4A469C7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1836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C73B7-A805-4927-BB89-6055CEBBAF95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AB932-1388-4D0E-8F0B-FFB4A469C7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4204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C73B7-A805-4927-BB89-6055CEBBAF95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AB932-1388-4D0E-8F0B-FFB4A469C7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0057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C73B7-A805-4927-BB89-6055CEBBAF95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AB932-1388-4D0E-8F0B-FFB4A469C7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45308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C73B7-A805-4927-BB89-6055CEBBAF95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AB932-1388-4D0E-8F0B-FFB4A469C7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324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7.emf"/><Relationship Id="rId4" Type="http://schemas.openxmlformats.org/officeDocument/2006/relationships/oleObject" Target="../embeddings/oleObject4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chart" Target="../charts/chart1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Joseph_Gerhard_Zuccarini" TargetMode="External"/><Relationship Id="rId2" Type="http://schemas.openxmlformats.org/officeDocument/2006/relationships/hyperlink" Target="http://en.wikipedia.org/wiki/Philipp_Franz_von_Siebold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0588" y="1743234"/>
            <a:ext cx="10312841" cy="31523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2800" b="1" cap="all" dirty="0">
                <a:latin typeface="Arial" panose="020B0604020202020204" pitchFamily="34" charset="0"/>
                <a:cs typeface="Arial" panose="020B0604020202020204" pitchFamily="34" charset="0"/>
              </a:rPr>
              <a:t>Научное обеспечение поиска </a:t>
            </a:r>
            <a:r>
              <a:rPr lang="ru-RU" sz="2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исходного </a:t>
            </a:r>
            <a:r>
              <a:rPr lang="ru-RU" sz="2800" b="1" cap="all" dirty="0">
                <a:latin typeface="Arial" panose="020B0604020202020204" pitchFamily="34" charset="0"/>
                <a:cs typeface="Arial" panose="020B0604020202020204" pitchFamily="34" charset="0"/>
              </a:rPr>
              <a:t>материала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cap="all" dirty="0">
                <a:latin typeface="Arial" panose="020B0604020202020204" pitchFamily="34" charset="0"/>
                <a:cs typeface="Arial" panose="020B0604020202020204" pitchFamily="34" charset="0"/>
              </a:rPr>
              <a:t>коллекции ВИР </a:t>
            </a:r>
            <a:r>
              <a:rPr lang="ru-RU" sz="2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800" b="1" cap="all" dirty="0">
                <a:latin typeface="Arial" panose="020B0604020202020204" pitchFamily="34" charset="0"/>
                <a:cs typeface="Arial" panose="020B0604020202020204" pitchFamily="34" charset="0"/>
              </a:rPr>
              <a:t>селекции зернобобовых культур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cap="all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8"/>
          <p:cNvGrpSpPr>
            <a:grpSpLocks/>
          </p:cNvGrpSpPr>
          <p:nvPr/>
        </p:nvGrpSpPr>
        <p:grpSpPr bwMode="auto">
          <a:xfrm>
            <a:off x="332973" y="254927"/>
            <a:ext cx="1510316" cy="1489435"/>
            <a:chOff x="4963020" y="1484784"/>
            <a:chExt cx="3925072" cy="3600400"/>
          </a:xfrm>
        </p:grpSpPr>
        <p:grpSp>
          <p:nvGrpSpPr>
            <p:cNvPr id="5" name="Группа 10"/>
            <p:cNvGrpSpPr>
              <a:grpSpLocks/>
            </p:cNvGrpSpPr>
            <p:nvPr/>
          </p:nvGrpSpPr>
          <p:grpSpPr bwMode="auto">
            <a:xfrm>
              <a:off x="4963020" y="1484784"/>
              <a:ext cx="3925072" cy="3220784"/>
              <a:chOff x="8003714" y="214313"/>
              <a:chExt cx="945025" cy="857982"/>
            </a:xfrm>
          </p:grpSpPr>
          <p:pic>
            <p:nvPicPr>
              <p:cNvPr id="9" name="Picture 40" descr="original_metal_w"/>
              <p:cNvPicPr>
                <a:picLocks noChangeAspect="1" noChangeArrowheads="1" noCrop="1"/>
              </p:cNvPicPr>
              <p:nvPr/>
            </p:nvPicPr>
            <p:blipFill>
              <a:blip r:embed="rId2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003714" y="214313"/>
                <a:ext cx="945024" cy="8579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Box 8"/>
              <p:cNvSpPr txBox="1">
                <a:spLocks noChangeArrowheads="1"/>
              </p:cNvSpPr>
              <p:nvPr/>
            </p:nvSpPr>
            <p:spPr bwMode="auto">
              <a:xfrm>
                <a:off x="8003715" y="439985"/>
                <a:ext cx="945024" cy="361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ru-RU" sz="2400" b="1" dirty="0">
                    <a:solidFill>
                      <a:srgbClr val="FAEB9E"/>
                    </a:solidFill>
                    <a:latin typeface="Trebuchet MS" pitchFamily="34" charset="0"/>
                  </a:rPr>
                  <a:t>ВИР</a:t>
                </a:r>
              </a:p>
            </p:txBody>
          </p:sp>
        </p:grpSp>
        <p:grpSp>
          <p:nvGrpSpPr>
            <p:cNvPr id="6" name="Группа 10"/>
            <p:cNvGrpSpPr>
              <a:grpSpLocks/>
            </p:cNvGrpSpPr>
            <p:nvPr/>
          </p:nvGrpSpPr>
          <p:grpSpPr bwMode="auto">
            <a:xfrm>
              <a:off x="5724890" y="3922409"/>
              <a:ext cx="2401335" cy="1162775"/>
              <a:chOff x="3925262" y="3923024"/>
              <a:chExt cx="4201007" cy="2171632"/>
            </a:xfrm>
          </p:grpSpPr>
          <p:sp>
            <p:nvSpPr>
              <p:cNvPr id="7" name="Полилиния 6"/>
              <p:cNvSpPr/>
              <p:nvPr/>
            </p:nvSpPr>
            <p:spPr>
              <a:xfrm>
                <a:off x="6152302" y="3923024"/>
                <a:ext cx="1973967" cy="2162908"/>
              </a:xfrm>
              <a:custGeom>
                <a:avLst/>
                <a:gdLst>
                  <a:gd name="connsiteX0" fmla="*/ 23219 w 1977187"/>
                  <a:gd name="connsiteY0" fmla="*/ 2161600 h 2161600"/>
                  <a:gd name="connsiteX1" fmla="*/ 23219 w 1977187"/>
                  <a:gd name="connsiteY1" fmla="*/ 1679000 h 2161600"/>
                  <a:gd name="connsiteX2" fmla="*/ 264519 w 1977187"/>
                  <a:gd name="connsiteY2" fmla="*/ 1209100 h 2161600"/>
                  <a:gd name="connsiteX3" fmla="*/ 505819 w 1977187"/>
                  <a:gd name="connsiteY3" fmla="*/ 980500 h 2161600"/>
                  <a:gd name="connsiteX4" fmla="*/ 734419 w 1977187"/>
                  <a:gd name="connsiteY4" fmla="*/ 853500 h 2161600"/>
                  <a:gd name="connsiteX5" fmla="*/ 1090019 w 1977187"/>
                  <a:gd name="connsiteY5" fmla="*/ 675700 h 2161600"/>
                  <a:gd name="connsiteX6" fmla="*/ 1547219 w 1977187"/>
                  <a:gd name="connsiteY6" fmla="*/ 447100 h 2161600"/>
                  <a:gd name="connsiteX7" fmla="*/ 1801219 w 1977187"/>
                  <a:gd name="connsiteY7" fmla="*/ 218500 h 2161600"/>
                  <a:gd name="connsiteX8" fmla="*/ 1966319 w 1977187"/>
                  <a:gd name="connsiteY8" fmla="*/ 2600 h 2161600"/>
                  <a:gd name="connsiteX9" fmla="*/ 1953619 w 1977187"/>
                  <a:gd name="connsiteY9" fmla="*/ 370900 h 2161600"/>
                  <a:gd name="connsiteX10" fmla="*/ 1890119 w 1977187"/>
                  <a:gd name="connsiteY10" fmla="*/ 688400 h 2161600"/>
                  <a:gd name="connsiteX11" fmla="*/ 1763119 w 1977187"/>
                  <a:gd name="connsiteY11" fmla="*/ 980500 h 2161600"/>
                  <a:gd name="connsiteX12" fmla="*/ 1598019 w 1977187"/>
                  <a:gd name="connsiteY12" fmla="*/ 1196400 h 2161600"/>
                  <a:gd name="connsiteX13" fmla="*/ 1420219 w 1977187"/>
                  <a:gd name="connsiteY13" fmla="*/ 1361500 h 2161600"/>
                  <a:gd name="connsiteX14" fmla="*/ 1229719 w 1977187"/>
                  <a:gd name="connsiteY14" fmla="*/ 1475800 h 2161600"/>
                  <a:gd name="connsiteX15" fmla="*/ 1090019 w 1977187"/>
                  <a:gd name="connsiteY15" fmla="*/ 1552000 h 2161600"/>
                  <a:gd name="connsiteX16" fmla="*/ 759819 w 1977187"/>
                  <a:gd name="connsiteY16" fmla="*/ 1653600 h 2161600"/>
                  <a:gd name="connsiteX17" fmla="*/ 594719 w 1977187"/>
                  <a:gd name="connsiteY17" fmla="*/ 1729800 h 2161600"/>
                  <a:gd name="connsiteX18" fmla="*/ 378819 w 1977187"/>
                  <a:gd name="connsiteY18" fmla="*/ 1806000 h 2161600"/>
                  <a:gd name="connsiteX19" fmla="*/ 251819 w 1977187"/>
                  <a:gd name="connsiteY19" fmla="*/ 1882200 h 2161600"/>
                  <a:gd name="connsiteX20" fmla="*/ 35919 w 1977187"/>
                  <a:gd name="connsiteY20" fmla="*/ 2110800 h 216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77187" h="2161600">
                    <a:moveTo>
                      <a:pt x="23219" y="2161600"/>
                    </a:moveTo>
                    <a:cubicBezTo>
                      <a:pt x="3110" y="1999675"/>
                      <a:pt x="-16998" y="1837750"/>
                      <a:pt x="23219" y="1679000"/>
                    </a:cubicBezTo>
                    <a:cubicBezTo>
                      <a:pt x="63436" y="1520250"/>
                      <a:pt x="184086" y="1325517"/>
                      <a:pt x="264519" y="1209100"/>
                    </a:cubicBezTo>
                    <a:cubicBezTo>
                      <a:pt x="344952" y="1092683"/>
                      <a:pt x="427502" y="1039767"/>
                      <a:pt x="505819" y="980500"/>
                    </a:cubicBezTo>
                    <a:cubicBezTo>
                      <a:pt x="584136" y="921233"/>
                      <a:pt x="637052" y="904300"/>
                      <a:pt x="734419" y="853500"/>
                    </a:cubicBezTo>
                    <a:cubicBezTo>
                      <a:pt x="831786" y="802700"/>
                      <a:pt x="1090019" y="675700"/>
                      <a:pt x="1090019" y="675700"/>
                    </a:cubicBezTo>
                    <a:cubicBezTo>
                      <a:pt x="1225486" y="607967"/>
                      <a:pt x="1428686" y="523300"/>
                      <a:pt x="1547219" y="447100"/>
                    </a:cubicBezTo>
                    <a:cubicBezTo>
                      <a:pt x="1665752" y="370900"/>
                      <a:pt x="1731369" y="292583"/>
                      <a:pt x="1801219" y="218500"/>
                    </a:cubicBezTo>
                    <a:cubicBezTo>
                      <a:pt x="1871069" y="144417"/>
                      <a:pt x="1940919" y="-22800"/>
                      <a:pt x="1966319" y="2600"/>
                    </a:cubicBezTo>
                    <a:cubicBezTo>
                      <a:pt x="1991719" y="28000"/>
                      <a:pt x="1966319" y="256600"/>
                      <a:pt x="1953619" y="370900"/>
                    </a:cubicBezTo>
                    <a:cubicBezTo>
                      <a:pt x="1940919" y="485200"/>
                      <a:pt x="1921869" y="586800"/>
                      <a:pt x="1890119" y="688400"/>
                    </a:cubicBezTo>
                    <a:cubicBezTo>
                      <a:pt x="1858369" y="790000"/>
                      <a:pt x="1811802" y="895833"/>
                      <a:pt x="1763119" y="980500"/>
                    </a:cubicBezTo>
                    <a:cubicBezTo>
                      <a:pt x="1714436" y="1065167"/>
                      <a:pt x="1655169" y="1132900"/>
                      <a:pt x="1598019" y="1196400"/>
                    </a:cubicBezTo>
                    <a:cubicBezTo>
                      <a:pt x="1540869" y="1259900"/>
                      <a:pt x="1481602" y="1314933"/>
                      <a:pt x="1420219" y="1361500"/>
                    </a:cubicBezTo>
                    <a:cubicBezTo>
                      <a:pt x="1358836" y="1408067"/>
                      <a:pt x="1284752" y="1444050"/>
                      <a:pt x="1229719" y="1475800"/>
                    </a:cubicBezTo>
                    <a:cubicBezTo>
                      <a:pt x="1174686" y="1507550"/>
                      <a:pt x="1168336" y="1522367"/>
                      <a:pt x="1090019" y="1552000"/>
                    </a:cubicBezTo>
                    <a:cubicBezTo>
                      <a:pt x="1011702" y="1581633"/>
                      <a:pt x="842369" y="1623967"/>
                      <a:pt x="759819" y="1653600"/>
                    </a:cubicBezTo>
                    <a:cubicBezTo>
                      <a:pt x="677269" y="1683233"/>
                      <a:pt x="658219" y="1704400"/>
                      <a:pt x="594719" y="1729800"/>
                    </a:cubicBezTo>
                    <a:cubicBezTo>
                      <a:pt x="531219" y="1755200"/>
                      <a:pt x="435969" y="1780600"/>
                      <a:pt x="378819" y="1806000"/>
                    </a:cubicBezTo>
                    <a:cubicBezTo>
                      <a:pt x="321669" y="1831400"/>
                      <a:pt x="308969" y="1831400"/>
                      <a:pt x="251819" y="1882200"/>
                    </a:cubicBezTo>
                    <a:cubicBezTo>
                      <a:pt x="194669" y="1933000"/>
                      <a:pt x="115294" y="2021900"/>
                      <a:pt x="35919" y="2110800"/>
                    </a:cubicBezTo>
                  </a:path>
                </a:pathLst>
              </a:custGeom>
              <a:ln w="38100"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8" name="Полилиния 7"/>
              <p:cNvSpPr/>
              <p:nvPr/>
            </p:nvSpPr>
            <p:spPr>
              <a:xfrm flipH="1">
                <a:off x="3925262" y="3931748"/>
                <a:ext cx="1973967" cy="2162908"/>
              </a:xfrm>
              <a:custGeom>
                <a:avLst/>
                <a:gdLst>
                  <a:gd name="connsiteX0" fmla="*/ 23219 w 1977187"/>
                  <a:gd name="connsiteY0" fmla="*/ 2161600 h 2161600"/>
                  <a:gd name="connsiteX1" fmla="*/ 23219 w 1977187"/>
                  <a:gd name="connsiteY1" fmla="*/ 1679000 h 2161600"/>
                  <a:gd name="connsiteX2" fmla="*/ 264519 w 1977187"/>
                  <a:gd name="connsiteY2" fmla="*/ 1209100 h 2161600"/>
                  <a:gd name="connsiteX3" fmla="*/ 505819 w 1977187"/>
                  <a:gd name="connsiteY3" fmla="*/ 980500 h 2161600"/>
                  <a:gd name="connsiteX4" fmla="*/ 734419 w 1977187"/>
                  <a:gd name="connsiteY4" fmla="*/ 853500 h 2161600"/>
                  <a:gd name="connsiteX5" fmla="*/ 1090019 w 1977187"/>
                  <a:gd name="connsiteY5" fmla="*/ 675700 h 2161600"/>
                  <a:gd name="connsiteX6" fmla="*/ 1547219 w 1977187"/>
                  <a:gd name="connsiteY6" fmla="*/ 447100 h 2161600"/>
                  <a:gd name="connsiteX7" fmla="*/ 1801219 w 1977187"/>
                  <a:gd name="connsiteY7" fmla="*/ 218500 h 2161600"/>
                  <a:gd name="connsiteX8" fmla="*/ 1966319 w 1977187"/>
                  <a:gd name="connsiteY8" fmla="*/ 2600 h 2161600"/>
                  <a:gd name="connsiteX9" fmla="*/ 1953619 w 1977187"/>
                  <a:gd name="connsiteY9" fmla="*/ 370900 h 2161600"/>
                  <a:gd name="connsiteX10" fmla="*/ 1890119 w 1977187"/>
                  <a:gd name="connsiteY10" fmla="*/ 688400 h 2161600"/>
                  <a:gd name="connsiteX11" fmla="*/ 1763119 w 1977187"/>
                  <a:gd name="connsiteY11" fmla="*/ 980500 h 2161600"/>
                  <a:gd name="connsiteX12" fmla="*/ 1598019 w 1977187"/>
                  <a:gd name="connsiteY12" fmla="*/ 1196400 h 2161600"/>
                  <a:gd name="connsiteX13" fmla="*/ 1420219 w 1977187"/>
                  <a:gd name="connsiteY13" fmla="*/ 1361500 h 2161600"/>
                  <a:gd name="connsiteX14" fmla="*/ 1229719 w 1977187"/>
                  <a:gd name="connsiteY14" fmla="*/ 1475800 h 2161600"/>
                  <a:gd name="connsiteX15" fmla="*/ 1090019 w 1977187"/>
                  <a:gd name="connsiteY15" fmla="*/ 1552000 h 2161600"/>
                  <a:gd name="connsiteX16" fmla="*/ 759819 w 1977187"/>
                  <a:gd name="connsiteY16" fmla="*/ 1653600 h 2161600"/>
                  <a:gd name="connsiteX17" fmla="*/ 594719 w 1977187"/>
                  <a:gd name="connsiteY17" fmla="*/ 1729800 h 2161600"/>
                  <a:gd name="connsiteX18" fmla="*/ 378819 w 1977187"/>
                  <a:gd name="connsiteY18" fmla="*/ 1806000 h 2161600"/>
                  <a:gd name="connsiteX19" fmla="*/ 251819 w 1977187"/>
                  <a:gd name="connsiteY19" fmla="*/ 1882200 h 2161600"/>
                  <a:gd name="connsiteX20" fmla="*/ 35919 w 1977187"/>
                  <a:gd name="connsiteY20" fmla="*/ 2110800 h 216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77187" h="2161600">
                    <a:moveTo>
                      <a:pt x="23219" y="2161600"/>
                    </a:moveTo>
                    <a:cubicBezTo>
                      <a:pt x="3110" y="1999675"/>
                      <a:pt x="-16998" y="1837750"/>
                      <a:pt x="23219" y="1679000"/>
                    </a:cubicBezTo>
                    <a:cubicBezTo>
                      <a:pt x="63436" y="1520250"/>
                      <a:pt x="184086" y="1325517"/>
                      <a:pt x="264519" y="1209100"/>
                    </a:cubicBezTo>
                    <a:cubicBezTo>
                      <a:pt x="344952" y="1092683"/>
                      <a:pt x="427502" y="1039767"/>
                      <a:pt x="505819" y="980500"/>
                    </a:cubicBezTo>
                    <a:cubicBezTo>
                      <a:pt x="584136" y="921233"/>
                      <a:pt x="637052" y="904300"/>
                      <a:pt x="734419" y="853500"/>
                    </a:cubicBezTo>
                    <a:cubicBezTo>
                      <a:pt x="831786" y="802700"/>
                      <a:pt x="1090019" y="675700"/>
                      <a:pt x="1090019" y="675700"/>
                    </a:cubicBezTo>
                    <a:cubicBezTo>
                      <a:pt x="1225486" y="607967"/>
                      <a:pt x="1428686" y="523300"/>
                      <a:pt x="1547219" y="447100"/>
                    </a:cubicBezTo>
                    <a:cubicBezTo>
                      <a:pt x="1665752" y="370900"/>
                      <a:pt x="1731369" y="292583"/>
                      <a:pt x="1801219" y="218500"/>
                    </a:cubicBezTo>
                    <a:cubicBezTo>
                      <a:pt x="1871069" y="144417"/>
                      <a:pt x="1940919" y="-22800"/>
                      <a:pt x="1966319" y="2600"/>
                    </a:cubicBezTo>
                    <a:cubicBezTo>
                      <a:pt x="1991719" y="28000"/>
                      <a:pt x="1966319" y="256600"/>
                      <a:pt x="1953619" y="370900"/>
                    </a:cubicBezTo>
                    <a:cubicBezTo>
                      <a:pt x="1940919" y="485200"/>
                      <a:pt x="1921869" y="586800"/>
                      <a:pt x="1890119" y="688400"/>
                    </a:cubicBezTo>
                    <a:cubicBezTo>
                      <a:pt x="1858369" y="790000"/>
                      <a:pt x="1811802" y="895833"/>
                      <a:pt x="1763119" y="980500"/>
                    </a:cubicBezTo>
                    <a:cubicBezTo>
                      <a:pt x="1714436" y="1065167"/>
                      <a:pt x="1655169" y="1132900"/>
                      <a:pt x="1598019" y="1196400"/>
                    </a:cubicBezTo>
                    <a:cubicBezTo>
                      <a:pt x="1540869" y="1259900"/>
                      <a:pt x="1481602" y="1314933"/>
                      <a:pt x="1420219" y="1361500"/>
                    </a:cubicBezTo>
                    <a:cubicBezTo>
                      <a:pt x="1358836" y="1408067"/>
                      <a:pt x="1284752" y="1444050"/>
                      <a:pt x="1229719" y="1475800"/>
                    </a:cubicBezTo>
                    <a:cubicBezTo>
                      <a:pt x="1174686" y="1507550"/>
                      <a:pt x="1168336" y="1522367"/>
                      <a:pt x="1090019" y="1552000"/>
                    </a:cubicBezTo>
                    <a:cubicBezTo>
                      <a:pt x="1011702" y="1581633"/>
                      <a:pt x="842369" y="1623967"/>
                      <a:pt x="759819" y="1653600"/>
                    </a:cubicBezTo>
                    <a:cubicBezTo>
                      <a:pt x="677269" y="1683233"/>
                      <a:pt x="658219" y="1704400"/>
                      <a:pt x="594719" y="1729800"/>
                    </a:cubicBezTo>
                    <a:cubicBezTo>
                      <a:pt x="531219" y="1755200"/>
                      <a:pt x="435969" y="1780600"/>
                      <a:pt x="378819" y="1806000"/>
                    </a:cubicBezTo>
                    <a:cubicBezTo>
                      <a:pt x="321669" y="1831400"/>
                      <a:pt x="308969" y="1831400"/>
                      <a:pt x="251819" y="1882200"/>
                    </a:cubicBezTo>
                    <a:cubicBezTo>
                      <a:pt x="194669" y="1933000"/>
                      <a:pt x="115294" y="2021900"/>
                      <a:pt x="35919" y="2110800"/>
                    </a:cubicBezTo>
                  </a:path>
                </a:pathLst>
              </a:custGeom>
              <a:ln w="38100"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1898949" y="432341"/>
            <a:ext cx="10186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ФГБНУ "Федеральный  исследовательский центр Всероссийский институт генетических ресурсов растений имени </a:t>
            </a:r>
            <a:r>
              <a:rPr lang="ru-RU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Н.И.Вавилова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(ВИР)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230866" y="5379246"/>
            <a:ext cx="3710763" cy="1279068"/>
          </a:xfrm>
          <a:prstGeom prst="rect">
            <a:avLst/>
          </a:prstGeom>
          <a:ln>
            <a:solidFill>
              <a:srgbClr val="12079D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 dirty="0" smtClean="0"/>
              <a:t>Международная научная конференция </a:t>
            </a:r>
          </a:p>
          <a:p>
            <a:pPr algn="ctr">
              <a:lnSpc>
                <a:spcPct val="80000"/>
              </a:lnSpc>
            </a:pPr>
            <a:r>
              <a:rPr lang="ru-RU" sz="1600" b="1" i="1" dirty="0" smtClean="0">
                <a:solidFill>
                  <a:srgbClr val="12079D"/>
                </a:solidFill>
              </a:rPr>
              <a:t>“Пути повышения эффективности использования генетических ресурсов зернобобовых в селекции”, 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/>
              <a:t>г. Санкт-Петербург, ВИР, 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/>
              <a:t>1-3 ноября, 2016 г.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3615072" y="3991677"/>
            <a:ext cx="5214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Д.б.н., профессор </a:t>
            </a:r>
          </a:p>
          <a:p>
            <a:pPr algn="ctr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Маргарита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Афанасьевна 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Вишнякова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69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7961" y="337694"/>
            <a:ext cx="460352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Направления использования сои:</a:t>
            </a:r>
          </a:p>
          <a:p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5818" y="1212199"/>
            <a:ext cx="269611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95414" y="889033"/>
            <a:ext cx="172543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   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589037" y="272851"/>
            <a:ext cx="4587051" cy="462451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70825" y="1088678"/>
            <a:ext cx="3145327" cy="5088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Техническое, фармацевтическое и т.п. 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6644" y="1944997"/>
            <a:ext cx="1113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Мука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21823" y="1870605"/>
            <a:ext cx="1990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Майонез, маргарин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51551" y="4772294"/>
            <a:ext cx="1120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Молоко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2547" y="2671301"/>
            <a:ext cx="1523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Белковые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текстураты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08821" y="2766088"/>
            <a:ext cx="1487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Конфеты, сладости,  кофе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8515" y="3695049"/>
            <a:ext cx="1778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Наполнитель</a:t>
            </a: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и среда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9897" y="4754346"/>
            <a:ext cx="3397915" cy="103227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41904" y="3261402"/>
            <a:ext cx="3344358" cy="99403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33275" y="1943192"/>
            <a:ext cx="2484489" cy="102302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922076" y="4757774"/>
            <a:ext cx="1376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Поп-корн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5907523" y="1144308"/>
            <a:ext cx="1432469" cy="46876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Кормовое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2905807" y="4756654"/>
            <a:ext cx="1311243" cy="43179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681754" y="1937861"/>
            <a:ext cx="1565393" cy="58967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266464" y="1176714"/>
            <a:ext cx="2830307" cy="4317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Продовольственное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572141" y="1911450"/>
            <a:ext cx="1311243" cy="43179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473219" y="2683459"/>
            <a:ext cx="1586489" cy="634173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2671010" y="2736465"/>
            <a:ext cx="1628671" cy="95171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791856" y="4683602"/>
            <a:ext cx="1311243" cy="43179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84579" y="3682113"/>
            <a:ext cx="1678985" cy="61787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2548003" y="3887310"/>
            <a:ext cx="1564152" cy="61787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8777289" y="1891155"/>
            <a:ext cx="2797090" cy="105828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8541904" y="3157137"/>
            <a:ext cx="3344358" cy="113186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8379897" y="4645780"/>
            <a:ext cx="3668371" cy="124941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5722488" y="1981311"/>
            <a:ext cx="1766842" cy="57693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5899188" y="2858993"/>
            <a:ext cx="1311243" cy="43179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5919679" y="3695049"/>
            <a:ext cx="1311243" cy="43179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5811081" y="4485231"/>
            <a:ext cx="1467922" cy="46564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37274" y="2069404"/>
            <a:ext cx="1661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Зеленый корм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223549" y="2882295"/>
            <a:ext cx="966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Силос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223549" y="3735705"/>
            <a:ext cx="966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Сено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886771" y="4022161"/>
            <a:ext cx="1260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Масло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893519" y="4461114"/>
            <a:ext cx="1497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Жмых/шрот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395771" y="969005"/>
            <a:ext cx="4280919" cy="557882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5344425" y="946292"/>
            <a:ext cx="2374464" cy="557882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8124340" y="880660"/>
            <a:ext cx="3984883" cy="557882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3641691" y="5348355"/>
            <a:ext cx="878058" cy="43179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2457634" y="5335272"/>
            <a:ext cx="952188" cy="43179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2708822" y="5913627"/>
            <a:ext cx="1514972" cy="43179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17358" y="5512713"/>
            <a:ext cx="1720516" cy="43179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81263" y="5546557"/>
            <a:ext cx="1720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Бобы-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эдамаме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548568" y="5392238"/>
            <a:ext cx="717146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smtClean="0">
                <a:latin typeface="Arial" pitchFamily="34" charset="0"/>
                <a:cs typeface="Arial" pitchFamily="34" charset="0"/>
              </a:rPr>
              <a:t>Тофу</a:t>
            </a:r>
            <a:endParaRPr lang="ru-RU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716906" y="5376573"/>
            <a:ext cx="849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Окара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757882" y="5972782"/>
            <a:ext cx="1438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Мороженое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1" name="Прямая соединительная линия 100"/>
          <p:cNvCxnSpPr/>
          <p:nvPr/>
        </p:nvCxnSpPr>
        <p:spPr>
          <a:xfrm flipH="1">
            <a:off x="3234994" y="5201795"/>
            <a:ext cx="26357" cy="145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>
            <a:stCxn id="39" idx="2"/>
          </p:cNvCxnSpPr>
          <p:nvPr/>
        </p:nvCxnSpPr>
        <p:spPr>
          <a:xfrm flipH="1">
            <a:off x="3532915" y="5188449"/>
            <a:ext cx="28514" cy="7131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>
            <a:endCxn id="65" idx="0"/>
          </p:cNvCxnSpPr>
          <p:nvPr/>
        </p:nvCxnSpPr>
        <p:spPr>
          <a:xfrm>
            <a:off x="3815273" y="5200781"/>
            <a:ext cx="265447" cy="1475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5534012" y="5335272"/>
            <a:ext cx="2143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Экструдированная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соя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5" name="Скругленный прямоугольник 114"/>
          <p:cNvSpPr/>
          <p:nvPr/>
        </p:nvSpPr>
        <p:spPr>
          <a:xfrm>
            <a:off x="5559657" y="5263651"/>
            <a:ext cx="2051634" cy="74425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212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4352" y="2670176"/>
            <a:ext cx="4768849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667" y="333375"/>
            <a:ext cx="7241117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0151" y="4149726"/>
            <a:ext cx="4180416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1973180" y="842210"/>
            <a:ext cx="7736305" cy="1973179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007894" y="1287377"/>
            <a:ext cx="5895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Для создания специализированных сортов необходимо выявление дифференциации генофонда по целевым признакам</a:t>
            </a:r>
          </a:p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93695" y="3031958"/>
            <a:ext cx="49810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hangingPunct="0">
              <a:buFont typeface="Wingdings" panose="05000000000000000000" pitchFamily="2" charset="2"/>
              <a:buChar char="ü"/>
            </a:pPr>
            <a:r>
              <a:rPr lang="ru-RU" alt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 экотипам,</a:t>
            </a:r>
          </a:p>
          <a:p>
            <a:pPr marL="285750" indent="-285750" eaLnBrk="0" hangingPunct="0">
              <a:buFont typeface="Wingdings" panose="05000000000000000000" pitchFamily="2" charset="2"/>
              <a:buChar char="ü"/>
            </a:pPr>
            <a:r>
              <a:rPr lang="ru-RU" alt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 типам использования,</a:t>
            </a:r>
          </a:p>
          <a:p>
            <a:pPr marL="285750" indent="-285750" eaLnBrk="0" hangingPunct="0">
              <a:buFont typeface="Wingdings" panose="05000000000000000000" pitchFamily="2" charset="2"/>
              <a:buChar char="ü"/>
            </a:pPr>
            <a:r>
              <a:rPr lang="ru-RU" alt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altLang="ru-RU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морфотипам</a:t>
            </a:r>
            <a:r>
              <a:rPr lang="ru-RU" alt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285750" indent="-285750" eaLnBrk="0" hangingPunct="0">
              <a:buFont typeface="Wingdings" panose="05000000000000000000" pitchFamily="2" charset="2"/>
              <a:buChar char="ü"/>
            </a:pPr>
            <a:r>
              <a:rPr lang="ru-RU" alt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altLang="ru-RU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сортотипам</a:t>
            </a:r>
            <a:r>
              <a:rPr lang="ru-RU" alt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285750" indent="-285750" eaLnBrk="0" hangingPunct="0">
              <a:buFont typeface="Wingdings" panose="05000000000000000000" pitchFamily="2" charset="2"/>
              <a:buChar char="ü"/>
            </a:pPr>
            <a:r>
              <a:rPr lang="ru-RU" alt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 устойчивости к стрессорам,</a:t>
            </a:r>
          </a:p>
          <a:p>
            <a:pPr marL="285750" indent="-285750" eaLnBrk="0" hangingPunct="0">
              <a:buFont typeface="Wingdings" panose="05000000000000000000" pitchFamily="2" charset="2"/>
              <a:buChar char="ü"/>
            </a:pPr>
            <a:r>
              <a:rPr lang="ru-RU" alt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altLang="ru-RU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фотопериоду</a:t>
            </a:r>
            <a:r>
              <a:rPr lang="ru-RU" alt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285750" indent="-285750" eaLnBrk="0" hangingPunct="0">
              <a:buFont typeface="Wingdings" panose="05000000000000000000" pitchFamily="2" charset="2"/>
              <a:buChar char="ü"/>
            </a:pPr>
            <a:r>
              <a:rPr lang="ru-RU" alt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 длительности хранения всхожести семян и т.д.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1771230" y="816766"/>
          <a:ext cx="5648473" cy="4634053"/>
        </p:xfrm>
        <a:graphic>
          <a:graphicData uri="http://schemas.openxmlformats.org/presentationml/2006/ole">
            <p:oleObj spid="_x0000_s4098" name="Graph" r:id="rId3" imgW="4672965" imgH="3494405" progId="">
              <p:embed/>
            </p:oleObj>
          </a:graphicData>
        </a:graphic>
      </p:graphicFrame>
      <p:sp useBgFill="1">
        <p:nvSpPr>
          <p:cNvPr id="4" name="Rectangle 3"/>
          <p:cNvSpPr>
            <a:spLocks noChangeArrowheads="1"/>
          </p:cNvSpPr>
          <p:nvPr/>
        </p:nvSpPr>
        <p:spPr bwMode="auto">
          <a:xfrm>
            <a:off x="357052" y="5341544"/>
            <a:ext cx="7189115" cy="106182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lnSpc>
                <a:spcPct val="90000"/>
              </a:lnSpc>
            </a:pPr>
            <a:r>
              <a:rPr lang="ru-RU" altLang="ru-RU" sz="1400" b="1" dirty="0">
                <a:latin typeface="Times New Roman" pitchFamily="18" charset="0"/>
              </a:rPr>
              <a:t>На основе дискриминантного и канонического анализов образцов гороха выявлено, что самыми значимыми признаками при статистической интерпретации принадлежности образцов к тому или иному типу хозяйственного использования являются </a:t>
            </a:r>
            <a:r>
              <a:rPr lang="ru-RU" altLang="ru-RU" sz="1400" b="1" u="sng" dirty="0">
                <a:latin typeface="Times New Roman" pitchFamily="18" charset="0"/>
              </a:rPr>
              <a:t>качественные признаки</a:t>
            </a:r>
            <a:r>
              <a:rPr lang="ru-RU" altLang="ru-RU" sz="1400" b="1" dirty="0">
                <a:latin typeface="Times New Roman" pitchFamily="18" charset="0"/>
              </a:rPr>
              <a:t>: </a:t>
            </a:r>
            <a:r>
              <a:rPr lang="ru-RU" altLang="ru-RU" sz="1400" b="1" i="1" dirty="0">
                <a:solidFill>
                  <a:srgbClr val="990000"/>
                </a:solidFill>
                <a:latin typeface="Times New Roman" pitchFamily="18" charset="0"/>
              </a:rPr>
              <a:t>форма семян, форма боба, наличие антоциана в цветке</a:t>
            </a:r>
            <a:r>
              <a:rPr lang="ru-RU" altLang="ru-RU" sz="1400" b="1" dirty="0">
                <a:latin typeface="Times New Roman" pitchFamily="18" charset="0"/>
              </a:rPr>
              <a:t>, и </a:t>
            </a:r>
            <a:r>
              <a:rPr lang="ru-RU" altLang="ru-RU" sz="1400" b="1" u="sng" dirty="0">
                <a:latin typeface="Times New Roman" pitchFamily="18" charset="0"/>
              </a:rPr>
              <a:t>количественных признаки </a:t>
            </a:r>
            <a:r>
              <a:rPr lang="ru-RU" altLang="ru-RU" sz="1400" b="1" dirty="0">
                <a:latin typeface="Times New Roman" pitchFamily="18" charset="0"/>
              </a:rPr>
              <a:t>– </a:t>
            </a:r>
            <a:r>
              <a:rPr lang="ru-RU" altLang="ru-RU" sz="1400" b="1" i="1" dirty="0">
                <a:solidFill>
                  <a:srgbClr val="990000"/>
                </a:solidFill>
                <a:latin typeface="Times New Roman" pitchFamily="18" charset="0"/>
              </a:rPr>
              <a:t>число бобов и продуктивных узлов на растении.</a:t>
            </a:r>
          </a:p>
        </p:txBody>
      </p:sp>
      <p:sp>
        <p:nvSpPr>
          <p:cNvPr id="5" name="Прямоугольник 13"/>
          <p:cNvSpPr>
            <a:spLocks noChangeArrowheads="1"/>
          </p:cNvSpPr>
          <p:nvPr/>
        </p:nvSpPr>
        <p:spPr bwMode="auto">
          <a:xfrm>
            <a:off x="1480458" y="108741"/>
            <a:ext cx="945750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C00000"/>
                </a:solidFill>
                <a:cs typeface="Times New Roman" pitchFamily="18" charset="0"/>
              </a:rPr>
              <a:t>СТРУКТУРА ИЗМЕНЧИВОСТИ ВЗАИМОСВЯЗЕЙ ПРИЗНАКОВ В ЗАВИСИМОСТИ  ОТ НАПРАВЛЕНИЯ ИСПОЛЬЗОВАНИЯ ОБРАЗЦОВ, МЕСТА И  ГОДА ИЗУЧЕНИЯ</a:t>
            </a:r>
            <a:endParaRPr lang="ru-RU" altLang="ru-RU" sz="2000" b="1" dirty="0">
              <a:solidFill>
                <a:srgbClr val="C00000"/>
              </a:solidFill>
            </a:endParaRP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7907971" y="953386"/>
            <a:ext cx="2432050" cy="3857625"/>
            <a:chOff x="10971" y="-1234"/>
            <a:chExt cx="4391" cy="6665"/>
          </a:xfrm>
          <a:solidFill>
            <a:schemeClr val="accent1"/>
          </a:solidFill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971" y="2140"/>
              <a:ext cx="4391" cy="329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9525">
              <a:solidFill>
                <a:schemeClr val="accent1">
                  <a:alpha val="70000"/>
                </a:schemeClr>
              </a:solidFill>
              <a:miter lim="800000"/>
              <a:headEnd/>
              <a:tailEnd/>
            </a:ln>
          </p:spPr>
        </p:pic>
        <p:graphicFrame>
          <p:nvGraphicFramePr>
            <p:cNvPr id="8" name="Object 3"/>
            <p:cNvGraphicFramePr>
              <a:graphicFrameLocks noChangeAspect="1"/>
            </p:cNvGraphicFramePr>
            <p:nvPr/>
          </p:nvGraphicFramePr>
          <p:xfrm>
            <a:off x="10976" y="-1234"/>
            <a:ext cx="4324" cy="3262"/>
          </p:xfrm>
          <a:graphic>
            <a:graphicData uri="http://schemas.openxmlformats.org/presentationml/2006/ole">
              <p:oleObj spid="_x0000_s4099" name="Graph" r:id="rId5" imgW="2940050" imgH="2218055" progId="">
                <p:embed/>
              </p:oleObj>
            </a:graphicData>
          </a:graphic>
        </p:graphicFrame>
      </p:grp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7907971" y="5005672"/>
            <a:ext cx="2812280" cy="147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altLang="ru-RU" sz="1400" b="1" i="1" dirty="0">
                <a:cs typeface="Times New Roman" pitchFamily="18" charset="0"/>
              </a:rPr>
              <a:t>Размах изменчивости</a:t>
            </a:r>
            <a:r>
              <a:rPr lang="en-US" altLang="ru-RU" sz="1400" b="1" i="1" dirty="0">
                <a:cs typeface="Times New Roman" pitchFamily="18" charset="0"/>
              </a:rPr>
              <a:t> </a:t>
            </a:r>
            <a:r>
              <a:rPr lang="ru-RU" altLang="ru-RU" sz="1400" b="1" i="1" dirty="0">
                <a:cs typeface="Times New Roman" pitchFamily="18" charset="0"/>
              </a:rPr>
              <a:t>и среднее значение элементов семенной продуктивности при классификации образцов по группам хозяйственного использования по всем пунктам изучения, 2005…2007 гг</a:t>
            </a:r>
            <a:r>
              <a:rPr lang="ru-RU" altLang="ru-RU" sz="1400" b="1" i="1" dirty="0" smtClean="0">
                <a:cs typeface="Times New Roman" pitchFamily="18" charset="0"/>
              </a:rPr>
              <a:t>. </a:t>
            </a:r>
          </a:p>
          <a:p>
            <a:pPr algn="r">
              <a:lnSpc>
                <a:spcPct val="80000"/>
              </a:lnSpc>
            </a:pPr>
            <a:r>
              <a:rPr lang="ru-RU" altLang="ru-RU" sz="1400" b="1" i="1" dirty="0" smtClean="0">
                <a:cs typeface="Times New Roman" pitchFamily="18" charset="0"/>
              </a:rPr>
              <a:t>(Соболев, 2007)</a:t>
            </a:r>
            <a:endParaRPr lang="ru-RU" altLang="ru-RU" sz="1400" b="1" i="1" dirty="0"/>
          </a:p>
        </p:txBody>
      </p:sp>
      <p:grpSp>
        <p:nvGrpSpPr>
          <p:cNvPr id="11" name="Группа 8"/>
          <p:cNvGrpSpPr>
            <a:grpSpLocks/>
          </p:cNvGrpSpPr>
          <p:nvPr/>
        </p:nvGrpSpPr>
        <p:grpSpPr bwMode="auto">
          <a:xfrm>
            <a:off x="5608183" y="3688558"/>
            <a:ext cx="366032" cy="918982"/>
            <a:chOff x="4214809" y="4071944"/>
            <a:chExt cx="457201" cy="967158"/>
          </a:xfrm>
        </p:grpSpPr>
        <p:pic>
          <p:nvPicPr>
            <p:cNvPr id="12" name="Picture 1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4811" y="4071944"/>
              <a:ext cx="428718" cy="269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4810" y="4643445"/>
              <a:ext cx="428628" cy="395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4809" y="4357694"/>
              <a:ext cx="457201" cy="281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5947609" y="3687459"/>
            <a:ext cx="1305735" cy="9286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Aft>
                <a:spcPts val="1000"/>
              </a:spcAft>
            </a:pPr>
            <a:r>
              <a:rPr lang="ru-RU" altLang="ru-RU" sz="900" dirty="0">
                <a:solidFill>
                  <a:srgbClr val="000000"/>
                </a:solidFill>
              </a:rPr>
              <a:t> </a:t>
            </a:r>
            <a:r>
              <a:rPr lang="ru-RU" altLang="ru-RU" sz="1100" dirty="0">
                <a:solidFill>
                  <a:srgbClr val="000000"/>
                </a:solidFill>
              </a:rPr>
              <a:t>Зерновые сорта</a:t>
            </a:r>
            <a:endParaRPr lang="ru-RU" altLang="ru-RU" sz="9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r">
              <a:spcAft>
                <a:spcPts val="1000"/>
              </a:spcAft>
            </a:pPr>
            <a:r>
              <a:rPr lang="ru-RU" altLang="ru-RU" sz="900" dirty="0">
                <a:solidFill>
                  <a:srgbClr val="000000"/>
                </a:solidFill>
              </a:rPr>
              <a:t> </a:t>
            </a:r>
            <a:r>
              <a:rPr lang="ru-RU" altLang="ru-RU" sz="1100" dirty="0">
                <a:solidFill>
                  <a:srgbClr val="000000"/>
                </a:solidFill>
              </a:rPr>
              <a:t>Кормовые сорта</a:t>
            </a:r>
            <a:endParaRPr lang="ru-RU" altLang="ru-RU" sz="9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r">
              <a:spcAft>
                <a:spcPts val="1000"/>
              </a:spcAft>
            </a:pPr>
            <a:r>
              <a:rPr lang="ru-RU" altLang="ru-RU" sz="900" dirty="0">
                <a:solidFill>
                  <a:srgbClr val="000000"/>
                </a:solidFill>
              </a:rPr>
              <a:t> </a:t>
            </a:r>
            <a:r>
              <a:rPr lang="ru-RU" altLang="ru-RU" sz="1100" dirty="0">
                <a:solidFill>
                  <a:srgbClr val="000000"/>
                </a:solidFill>
              </a:rPr>
              <a:t>Овощные сорта</a:t>
            </a:r>
            <a:endParaRPr lang="ru-RU" altLang="ru-RU" sz="9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alt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067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24188" y="142875"/>
            <a:ext cx="62865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cap="all" dirty="0">
                <a:solidFill>
                  <a:srgbClr val="990000"/>
                </a:solidFill>
              </a:rPr>
              <a:t>МОЛЕКУЛЯРНое МАРКиРОВание образцов ГОРОХА</a:t>
            </a:r>
            <a:endParaRPr lang="ru-RU" sz="2000" dirty="0">
              <a:solidFill>
                <a:srgbClr val="990000"/>
              </a:solidFill>
            </a:endParaRPr>
          </a:p>
        </p:txBody>
      </p:sp>
      <p:sp>
        <p:nvSpPr>
          <p:cNvPr id="19459" name="Прямоугольник 3"/>
          <p:cNvSpPr>
            <a:spLocks noChangeArrowheads="1"/>
          </p:cNvSpPr>
          <p:nvPr/>
        </p:nvSpPr>
        <p:spPr bwMode="auto">
          <a:xfrm>
            <a:off x="2024064" y="6000751"/>
            <a:ext cx="8429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/>
              <a:t>Дендрограмма генетических различий 85 образцов гороха, построенная на основе сравнительного анализа 49 полиморфных амплифицированных </a:t>
            </a:r>
            <a:r>
              <a:rPr lang="en-GB" altLang="ru-RU"/>
              <a:t>RAPD</a:t>
            </a:r>
            <a:r>
              <a:rPr lang="ru-RU" altLang="ru-RU"/>
              <a:t>-фрагментов.</a:t>
            </a:r>
          </a:p>
        </p:txBody>
      </p:sp>
      <p:pic>
        <p:nvPicPr>
          <p:cNvPr id="19460" name="Picture 2" descr="Пушкин 9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408" y="760412"/>
            <a:ext cx="7929562" cy="53308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571500"/>
            <a:ext cx="4143375" cy="282575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ая выноска 7"/>
          <p:cNvSpPr/>
          <p:nvPr/>
        </p:nvSpPr>
        <p:spPr>
          <a:xfrm>
            <a:off x="8239126" y="1000125"/>
            <a:ext cx="1928813" cy="1714500"/>
          </a:xfrm>
          <a:prstGeom prst="wedgeRectCallout">
            <a:avLst>
              <a:gd name="adj1" fmla="val -173602"/>
              <a:gd name="adj2" fmla="val 1807"/>
            </a:avLst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3643313"/>
            <a:ext cx="3357563" cy="1947862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ая выноска 11"/>
          <p:cNvSpPr/>
          <p:nvPr/>
        </p:nvSpPr>
        <p:spPr>
          <a:xfrm>
            <a:off x="8382000" y="4572000"/>
            <a:ext cx="1785938" cy="1143000"/>
          </a:xfrm>
          <a:prstGeom prst="wedgeRectCallout">
            <a:avLst>
              <a:gd name="adj1" fmla="val -235614"/>
              <a:gd name="adj2" fmla="val -45477"/>
            </a:avLst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667251" y="714376"/>
            <a:ext cx="1071563" cy="21431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Овальная выноска 16"/>
          <p:cNvSpPr/>
          <p:nvPr/>
        </p:nvSpPr>
        <p:spPr>
          <a:xfrm>
            <a:off x="5953125" y="2714626"/>
            <a:ext cx="4357688" cy="2500313"/>
          </a:xfrm>
          <a:prstGeom prst="wedgeEllipseCallout">
            <a:avLst>
              <a:gd name="adj1" fmla="val -58244"/>
              <a:gd name="adj2" fmla="val -119104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953250" y="2857501"/>
            <a:ext cx="314325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400" dirty="0"/>
              <a:t>Образец </a:t>
            </a:r>
            <a:r>
              <a:rPr lang="ru-RU" altLang="ru-RU" dirty="0">
                <a:solidFill>
                  <a:srgbClr val="FF0000"/>
                </a:solidFill>
              </a:rPr>
              <a:t>к-8764</a:t>
            </a:r>
            <a:r>
              <a:rPr lang="ru-RU" altLang="ru-RU" sz="1400" dirty="0"/>
              <a:t> попал в группу </a:t>
            </a:r>
            <a:r>
              <a:rPr lang="ru-RU" altLang="ru-RU" sz="1400" b="1" i="1" dirty="0"/>
              <a:t>зерновых</a:t>
            </a:r>
            <a:r>
              <a:rPr lang="ru-RU" altLang="ru-RU" sz="1400" dirty="0"/>
              <a:t> и </a:t>
            </a:r>
            <a:r>
              <a:rPr lang="ru-RU" altLang="ru-RU" sz="1400" b="1" i="1" dirty="0">
                <a:solidFill>
                  <a:srgbClr val="00B050"/>
                </a:solidFill>
              </a:rPr>
              <a:t>овощных</a:t>
            </a:r>
            <a:r>
              <a:rPr lang="ru-RU" altLang="ru-RU" sz="1400" dirty="0"/>
              <a:t> сортов. Однако, наличие таких морфологических и агрономических характеристик как </a:t>
            </a:r>
            <a:r>
              <a:rPr lang="ru-RU" altLang="ru-RU" sz="1200" b="1" dirty="0" err="1">
                <a:latin typeface="Comic Sans MS" panose="030F0702030302020204" pitchFamily="66" charset="0"/>
              </a:rPr>
              <a:t>неосыпаемость</a:t>
            </a:r>
            <a:r>
              <a:rPr lang="ru-RU" altLang="ru-RU" sz="1200" b="1" dirty="0">
                <a:latin typeface="Comic Sans MS" panose="030F0702030302020204" pitchFamily="66" charset="0"/>
              </a:rPr>
              <a:t>, </a:t>
            </a:r>
            <a:r>
              <a:rPr lang="ru-RU" altLang="ru-RU" sz="1200" b="1" dirty="0" err="1">
                <a:latin typeface="Comic Sans MS" panose="030F0702030302020204" pitchFamily="66" charset="0"/>
              </a:rPr>
              <a:t>детерминантный</a:t>
            </a:r>
            <a:r>
              <a:rPr lang="ru-RU" altLang="ru-RU" sz="1200" b="1" dirty="0">
                <a:latin typeface="Comic Sans MS" panose="030F0702030302020204" pitchFamily="66" charset="0"/>
              </a:rPr>
              <a:t> тип роста стебля, низкорослость, </a:t>
            </a:r>
            <a:r>
              <a:rPr lang="ru-RU" altLang="ru-RU" sz="1200" b="1" dirty="0" err="1">
                <a:latin typeface="Comic Sans MS" panose="030F0702030302020204" pitchFamily="66" charset="0"/>
              </a:rPr>
              <a:t>крупносемянность</a:t>
            </a:r>
            <a:r>
              <a:rPr lang="ru-RU" altLang="ru-RU" sz="1200" b="1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/>
              <a:t>ставит под сомнение определение данного образца как </a:t>
            </a:r>
            <a:r>
              <a:rPr lang="ru-RU" altLang="ru-RU" sz="1500" b="1" i="1" dirty="0">
                <a:solidFill>
                  <a:srgbClr val="CC0000"/>
                </a:solidFill>
              </a:rPr>
              <a:t>кормовой</a:t>
            </a:r>
            <a:r>
              <a:rPr lang="ru-RU" altLang="ru-RU" sz="1400" b="1" dirty="0"/>
              <a:t>.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667001" y="1357313"/>
            <a:ext cx="4429125" cy="4032250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ru-RU" sz="1600" b="1" dirty="0">
                <a:latin typeface="Comic Sans MS" pitchFamily="66" charset="0"/>
              </a:rPr>
              <a:t>Выявлена генетическая близость образцов разных направлений использования: тесное группирование </a:t>
            </a:r>
            <a:r>
              <a:rPr lang="ru-RU" sz="1600" b="1" i="1" dirty="0">
                <a:solidFill>
                  <a:srgbClr val="00B050"/>
                </a:solidFill>
                <a:latin typeface="Comic Sans MS" pitchFamily="66" charset="0"/>
              </a:rPr>
              <a:t>овощных образцов</a:t>
            </a:r>
            <a:r>
              <a:rPr lang="ru-RU" sz="1600" b="1" dirty="0">
                <a:latin typeface="Comic Sans MS" pitchFamily="66" charset="0"/>
              </a:rPr>
              <a:t>, близость </a:t>
            </a:r>
            <a:r>
              <a:rPr lang="ru-RU" sz="1600" b="1" i="1" dirty="0">
                <a:solidFill>
                  <a:srgbClr val="FF0000"/>
                </a:solidFill>
                <a:latin typeface="Comic Sans MS" pitchFamily="66" charset="0"/>
              </a:rPr>
              <a:t>кормовых</a:t>
            </a:r>
            <a:r>
              <a:rPr lang="ru-RU" sz="16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1600" b="1" i="1" dirty="0">
                <a:solidFill>
                  <a:srgbClr val="FF0000"/>
                </a:solidFill>
                <a:latin typeface="Comic Sans MS" pitchFamily="66" charset="0"/>
              </a:rPr>
              <a:t>образцов</a:t>
            </a:r>
            <a:r>
              <a:rPr lang="ru-RU" sz="1600" b="1" i="1" dirty="0">
                <a:latin typeface="Comic Sans MS" pitchFamily="66" charset="0"/>
              </a:rPr>
              <a:t> </a:t>
            </a:r>
            <a:r>
              <a:rPr lang="ru-RU" sz="1600" b="1" dirty="0">
                <a:latin typeface="Comic Sans MS" pitchFamily="66" charset="0"/>
              </a:rPr>
              <a:t>и отдаленность образцов этих направлений использования друг от друга. </a:t>
            </a:r>
            <a:r>
              <a:rPr lang="ru-RU" sz="1600" b="1" i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Зерновые образцы</a:t>
            </a:r>
            <a:r>
              <a:rPr lang="ru-RU" sz="1600" b="1" dirty="0">
                <a:latin typeface="Comic Sans MS" pitchFamily="66" charset="0"/>
              </a:rPr>
              <a:t>, проявили генетическую близость к той и другой группе.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600" b="1" u="sng" dirty="0">
                <a:latin typeface="Comic Sans MS" pitchFamily="66" charset="0"/>
              </a:rPr>
              <a:t>Коэффициент внутривидовых генетических различий (</a:t>
            </a:r>
            <a:r>
              <a:rPr lang="en-US" sz="1600" b="1" u="sng" dirty="0" err="1">
                <a:latin typeface="Comic Sans MS" pitchFamily="66" charset="0"/>
              </a:rPr>
              <a:t>Nei</a:t>
            </a:r>
            <a:r>
              <a:rPr lang="ru-RU" sz="1600" b="1" u="sng" dirty="0">
                <a:latin typeface="Comic Sans MS" pitchFamily="66" charset="0"/>
              </a:rPr>
              <a:t>,1972)</a:t>
            </a:r>
            <a:r>
              <a:rPr lang="ru-RU" sz="1600" b="1" dirty="0">
                <a:latin typeface="Comic Sans MS" pitchFamily="66" charset="0"/>
              </a:rPr>
              <a:t>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latin typeface="Comic Sans MS" pitchFamily="66" charset="0"/>
              </a:rPr>
              <a:t>у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зерновых</a:t>
            </a:r>
            <a:r>
              <a:rPr lang="ru-RU" sz="1600" b="1" dirty="0">
                <a:latin typeface="Comic Sans MS" pitchFamily="66" charset="0"/>
              </a:rPr>
              <a:t> - 0,40</a:t>
            </a:r>
            <a:r>
              <a:rPr lang="ru-RU" sz="1600" b="1" i="1" dirty="0">
                <a:latin typeface="Comic Sans MS" pitchFamily="66" charset="0"/>
              </a:rPr>
              <a:t>;</a:t>
            </a:r>
            <a:r>
              <a:rPr lang="ru-RU" sz="1600" b="1" dirty="0">
                <a:latin typeface="Comic Sans MS" pitchFamily="66" charset="0"/>
              </a:rPr>
              <a:t> </a:t>
            </a:r>
            <a:endParaRPr lang="en-US" sz="1600" b="1" dirty="0">
              <a:latin typeface="Comic Sans MS" pitchFamily="66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latin typeface="Comic Sans MS" pitchFamily="66" charset="0"/>
              </a:rPr>
              <a:t>у </a:t>
            </a:r>
            <a:r>
              <a:rPr lang="ru-RU" sz="1600" b="1" dirty="0">
                <a:solidFill>
                  <a:srgbClr val="00B050"/>
                </a:solidFill>
                <a:latin typeface="Comic Sans MS" pitchFamily="66" charset="0"/>
              </a:rPr>
              <a:t>овощных</a:t>
            </a:r>
            <a:r>
              <a:rPr lang="ru-RU" sz="1600" b="1" dirty="0">
                <a:latin typeface="Comic Sans MS" pitchFamily="66" charset="0"/>
              </a:rPr>
              <a:t> – 0,35;</a:t>
            </a:r>
            <a:endParaRPr lang="en-US" sz="1600" b="1" dirty="0">
              <a:latin typeface="Comic Sans MS" pitchFamily="66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latin typeface="Comic Sans MS" pitchFamily="66" charset="0"/>
              </a:rPr>
              <a:t>у </a:t>
            </a:r>
            <a:r>
              <a:rPr lang="ru-RU" sz="1600" b="1" dirty="0">
                <a:solidFill>
                  <a:srgbClr val="FF0000"/>
                </a:solidFill>
                <a:latin typeface="Comic Sans MS" pitchFamily="66" charset="0"/>
              </a:rPr>
              <a:t>кормовых</a:t>
            </a:r>
            <a:r>
              <a:rPr lang="ru-RU" sz="1600" b="1" dirty="0">
                <a:latin typeface="Comic Sans MS" pitchFamily="66" charset="0"/>
              </a:rPr>
              <a:t> – 0,29.</a:t>
            </a:r>
          </a:p>
        </p:txBody>
      </p:sp>
    </p:spTree>
    <p:extLst>
      <p:ext uri="{BB962C8B-B14F-4D97-AF65-F5344CB8AC3E}">
        <p14:creationId xmlns="" xmlns:p14="http://schemas.microsoft.com/office/powerpoint/2010/main" val="72179265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xit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19" grpId="0"/>
      <p:bldP spid="19" grpId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7568" y="188640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Основное </a:t>
            </a:r>
            <a:r>
              <a:rPr lang="ru-RU" sz="2000" b="1" dirty="0"/>
              <a:t>требование к продовольственным сортам – высокое качество зерна.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Оценка </a:t>
            </a:r>
            <a:r>
              <a:rPr lang="ru-RU" sz="2000" b="1" dirty="0"/>
              <a:t>генофонда по содержанию белка, жира, </a:t>
            </a:r>
            <a:r>
              <a:rPr lang="ru-RU" sz="2000" b="1" dirty="0" err="1"/>
              <a:t>антипитательных</a:t>
            </a:r>
            <a:r>
              <a:rPr lang="ru-RU" sz="2000" b="1" dirty="0"/>
              <a:t> веществ – канонический прием выявления исходного материала для создания продовольственных сортов. </a:t>
            </a:r>
          </a:p>
          <a:p>
            <a:pPr algn="ctr"/>
            <a:endParaRPr lang="ru-RU" sz="2000" b="1" dirty="0"/>
          </a:p>
        </p:txBody>
      </p:sp>
      <p:pic>
        <p:nvPicPr>
          <p:cNvPr id="3" name="Picture 4" descr="C:\Documents and Settings\Буравцева\Мои документы\Мои рисунки\Фасоль\Сорта\Славянка\Славянка_растЛ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466" y="2074059"/>
            <a:ext cx="2500312" cy="396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Documents and Settings\Буравцева\Мои документы\Мои рисунки\Фасоль\Сорта\Росинка\Росинка_растЛ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950" y="2138185"/>
            <a:ext cx="262572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59769" y="2120280"/>
            <a:ext cx="30243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Однако деление части зернобобовых культур на зерновые и овощные предполагает их оценку по разному комплексу целевых признаков. </a:t>
            </a:r>
            <a:endParaRPr lang="ru-RU" b="1" dirty="0" smtClean="0"/>
          </a:p>
          <a:p>
            <a:endParaRPr lang="ru-RU" b="1" dirty="0" smtClean="0"/>
          </a:p>
          <a:p>
            <a:r>
              <a:rPr lang="ru-RU" b="1" dirty="0" smtClean="0"/>
              <a:t>Если </a:t>
            </a:r>
            <a:r>
              <a:rPr lang="ru-RU" b="1" dirty="0"/>
              <a:t>для зерновых сортов фасоли, к примеру, имеет значение качественный состав семян, то у овощных основные требования предъявляются к бобу.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4844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C:\Documents and Settings\Буравцева\Мои документы\Мои рисунки\Фасоль\Фасоль2006\окр_зел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008439"/>
            <a:ext cx="3786187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Заголовок 1"/>
          <p:cNvSpPr>
            <a:spLocks noGrp="1"/>
          </p:cNvSpPr>
          <p:nvPr>
            <p:ph type="title"/>
          </p:nvPr>
        </p:nvSpPr>
        <p:spPr>
          <a:xfrm>
            <a:off x="2209800" y="928688"/>
            <a:ext cx="7772400" cy="823912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b="1" dirty="0" smtClean="0">
                <a:cs typeface="Tahoma" pitchFamily="34" charset="0"/>
              </a:rPr>
              <a:t/>
            </a:r>
            <a:br>
              <a:rPr lang="ru-RU" b="1" dirty="0" smtClean="0">
                <a:cs typeface="Tahoma" pitchFamily="34" charset="0"/>
              </a:rPr>
            </a:br>
            <a:endParaRPr lang="ru-RU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76425" y="225426"/>
            <a:ext cx="7143750" cy="4214813"/>
          </a:xfrm>
        </p:spPr>
        <p:txBody>
          <a:bodyPr rtlCol="0">
            <a:normAutofit lnSpcReduction="10000"/>
          </a:bodyPr>
          <a:lstStyle/>
          <a:p>
            <a:pPr marL="0" indent="0" algn="just">
              <a:spcBef>
                <a:spcPts val="0"/>
              </a:spcBef>
              <a:buNone/>
              <a:tabLst>
                <a:tab pos="5940425" algn="l"/>
              </a:tabLst>
              <a:defRPr/>
            </a:pPr>
            <a:r>
              <a:rPr lang="ru-RU" sz="1800" b="1" i="1" dirty="0">
                <a:solidFill>
                  <a:schemeClr val="tx2"/>
                </a:solidFill>
                <a:cs typeface="Tahoma" pitchFamily="34" charset="0"/>
              </a:rPr>
              <a:t>      </a:t>
            </a:r>
            <a:r>
              <a:rPr lang="ru-RU" sz="1800" b="1" i="1" u="sng" dirty="0">
                <a:solidFill>
                  <a:schemeClr val="tx2"/>
                </a:solidFill>
                <a:cs typeface="Tahoma" pitchFamily="34" charset="0"/>
              </a:rPr>
              <a:t>Источники высокого качества боба</a:t>
            </a:r>
            <a:endParaRPr lang="ru-RU" sz="1800" b="1" i="1" u="sng" dirty="0"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Tx/>
              <a:buChar char="-"/>
              <a:tabLst>
                <a:tab pos="5940425" algn="l"/>
              </a:tabLst>
              <a:defRPr/>
            </a:pPr>
            <a:r>
              <a:rPr lang="ru-RU" sz="1600" b="1" dirty="0">
                <a:solidFill>
                  <a:srgbClr val="0070C0"/>
                </a:solidFill>
                <a:cs typeface="Times New Roman" pitchFamily="18" charset="0"/>
              </a:rPr>
              <a:t>сорта с темно-зеленой окраской бобов:  </a:t>
            </a:r>
          </a:p>
          <a:p>
            <a:pPr marL="0" indent="0" algn="just">
              <a:spcBef>
                <a:spcPts val="0"/>
              </a:spcBef>
              <a:buNone/>
              <a:tabLst>
                <a:tab pos="5940425" algn="l"/>
              </a:tabLst>
              <a:defRPr/>
            </a:pPr>
            <a:r>
              <a:rPr lang="ru-RU" sz="1600" b="1" dirty="0">
                <a:cs typeface="Times New Roman" pitchFamily="18" charset="0"/>
              </a:rPr>
              <a:t>к-15267, с. </a:t>
            </a:r>
            <a:r>
              <a:rPr lang="en-US" sz="1600" b="1" dirty="0" err="1">
                <a:cs typeface="Times New Roman" pitchFamily="18" charset="0"/>
              </a:rPr>
              <a:t>Stip</a:t>
            </a:r>
            <a:r>
              <a:rPr lang="ru-RU" sz="1600" b="1" dirty="0">
                <a:cs typeface="Times New Roman" pitchFamily="18" charset="0"/>
              </a:rPr>
              <a:t> (Нидерланды) – короткие, мелкие бобы; </a:t>
            </a:r>
          </a:p>
          <a:p>
            <a:pPr marL="0" indent="0" algn="just">
              <a:spcBef>
                <a:spcPts val="0"/>
              </a:spcBef>
              <a:buNone/>
              <a:tabLst>
                <a:tab pos="5940425" algn="l"/>
              </a:tabLst>
              <a:defRPr/>
            </a:pPr>
            <a:r>
              <a:rPr lang="ru-RU" sz="1600" b="1" dirty="0">
                <a:cs typeface="Times New Roman" pitchFamily="18" charset="0"/>
              </a:rPr>
              <a:t>к-15281, с. </a:t>
            </a:r>
            <a:r>
              <a:rPr lang="en-US" sz="1600" b="1" dirty="0">
                <a:cs typeface="Times New Roman" pitchFamily="18" charset="0"/>
              </a:rPr>
              <a:t>Nomad</a:t>
            </a:r>
            <a:r>
              <a:rPr lang="ru-RU" sz="1600" b="1" dirty="0">
                <a:cs typeface="Times New Roman" pitchFamily="18" charset="0"/>
              </a:rPr>
              <a:t> (Польша); </a:t>
            </a:r>
          </a:p>
          <a:p>
            <a:pPr marL="0" indent="0" algn="just">
              <a:spcBef>
                <a:spcPts val="0"/>
              </a:spcBef>
              <a:buNone/>
              <a:tabLst>
                <a:tab pos="5940425" algn="l"/>
              </a:tabLst>
              <a:defRPr/>
            </a:pPr>
            <a:r>
              <a:rPr lang="ru-RU" sz="1600" b="1" dirty="0">
                <a:cs typeface="Times New Roman" pitchFamily="18" charset="0"/>
              </a:rPr>
              <a:t>к-15422, с. Ксеня (Украина) –  прямой боб;</a:t>
            </a:r>
          </a:p>
          <a:p>
            <a:pPr marL="0" indent="0" algn="just">
              <a:spcBef>
                <a:spcPts val="0"/>
              </a:spcBef>
              <a:buNone/>
              <a:tabLst>
                <a:tab pos="5940425" algn="l"/>
              </a:tabLst>
              <a:defRPr/>
            </a:pPr>
            <a:endParaRPr lang="ru-RU" sz="1600" b="1" dirty="0"/>
          </a:p>
          <a:p>
            <a:pPr marL="0" indent="0" algn="just">
              <a:spcBef>
                <a:spcPts val="0"/>
              </a:spcBef>
              <a:buFontTx/>
              <a:buChar char="-"/>
              <a:tabLst>
                <a:tab pos="5940425" algn="l"/>
              </a:tabLst>
              <a:defRPr/>
            </a:pPr>
            <a:r>
              <a:rPr lang="ru-RU" sz="1600" b="1" dirty="0">
                <a:solidFill>
                  <a:srgbClr val="0070C0"/>
                </a:solidFill>
                <a:cs typeface="Times New Roman" pitchFamily="18" charset="0"/>
              </a:rPr>
              <a:t>сорта с зеленой окраской бобов: </a:t>
            </a:r>
          </a:p>
          <a:p>
            <a:pPr marL="0" indent="0" algn="just">
              <a:spcBef>
                <a:spcPts val="0"/>
              </a:spcBef>
              <a:buNone/>
              <a:tabLst>
                <a:tab pos="5940425" algn="l"/>
              </a:tabLst>
              <a:defRPr/>
            </a:pPr>
            <a:r>
              <a:rPr lang="ru-RU" sz="1600" b="1" dirty="0">
                <a:cs typeface="Times New Roman" pitchFamily="18" charset="0"/>
              </a:rPr>
              <a:t>к-15191, с. </a:t>
            </a:r>
            <a:r>
              <a:rPr lang="ru-RU" sz="1600" b="1" dirty="0" err="1">
                <a:cs typeface="Times New Roman" pitchFamily="18" charset="0"/>
              </a:rPr>
              <a:t>Верица</a:t>
            </a:r>
            <a:r>
              <a:rPr lang="ru-RU" sz="1600" b="1" dirty="0">
                <a:cs typeface="Times New Roman" pitchFamily="18" charset="0"/>
              </a:rPr>
              <a:t> (Болгария) – высокая урожайность </a:t>
            </a:r>
          </a:p>
          <a:p>
            <a:pPr marL="0" indent="0" algn="just">
              <a:spcBef>
                <a:spcPts val="0"/>
              </a:spcBef>
              <a:buNone/>
              <a:tabLst>
                <a:tab pos="5940425" algn="l"/>
              </a:tabLst>
              <a:defRPr/>
            </a:pPr>
            <a:r>
              <a:rPr lang="ru-RU" sz="1600" b="1" dirty="0">
                <a:cs typeface="Times New Roman" pitchFamily="18" charset="0"/>
              </a:rPr>
              <a:t>зеленых бобов; </a:t>
            </a:r>
          </a:p>
          <a:p>
            <a:pPr marL="0" indent="0" algn="just">
              <a:spcBef>
                <a:spcPts val="0"/>
              </a:spcBef>
              <a:buNone/>
              <a:tabLst>
                <a:tab pos="5940425" algn="l"/>
              </a:tabLst>
              <a:defRPr/>
            </a:pPr>
            <a:r>
              <a:rPr lang="ru-RU" sz="1600" b="1" dirty="0">
                <a:cs typeface="Times New Roman" pitchFamily="18" charset="0"/>
              </a:rPr>
              <a:t>к-15270, с. </a:t>
            </a:r>
            <a:r>
              <a:rPr lang="en-US" sz="1600" b="1" dirty="0" err="1">
                <a:cs typeface="Times New Roman" pitchFamily="18" charset="0"/>
              </a:rPr>
              <a:t>Almere</a:t>
            </a:r>
            <a:r>
              <a:rPr lang="ru-RU" sz="1600" b="1" dirty="0">
                <a:cs typeface="Times New Roman" pitchFamily="18" charset="0"/>
              </a:rPr>
              <a:t> (Нидерланды); </a:t>
            </a:r>
          </a:p>
          <a:p>
            <a:pPr marL="0" indent="0" algn="just">
              <a:spcBef>
                <a:spcPts val="0"/>
              </a:spcBef>
              <a:buNone/>
              <a:tabLst>
                <a:tab pos="5940425" algn="l"/>
              </a:tabLst>
              <a:defRPr/>
            </a:pPr>
            <a:r>
              <a:rPr lang="ru-RU" sz="1600" b="1" dirty="0">
                <a:cs typeface="Times New Roman" pitchFamily="18" charset="0"/>
              </a:rPr>
              <a:t>к-15282, с. </a:t>
            </a:r>
            <a:r>
              <a:rPr lang="en-US" sz="1600" b="1" dirty="0" err="1">
                <a:cs typeface="Times New Roman" pitchFamily="18" charset="0"/>
              </a:rPr>
              <a:t>Norbonne</a:t>
            </a:r>
            <a:r>
              <a:rPr lang="ru-RU" sz="1600" b="1" dirty="0">
                <a:cs typeface="Times New Roman" pitchFamily="18" charset="0"/>
              </a:rPr>
              <a:t> (Польша); </a:t>
            </a:r>
          </a:p>
          <a:p>
            <a:pPr marL="0" indent="0" algn="just">
              <a:spcBef>
                <a:spcPts val="0"/>
              </a:spcBef>
              <a:buNone/>
              <a:tabLst>
                <a:tab pos="5940425" algn="l"/>
              </a:tabLst>
              <a:defRPr/>
            </a:pPr>
            <a:r>
              <a:rPr lang="ru-RU" sz="1600" b="1" dirty="0">
                <a:cs typeface="Times New Roman" pitchFamily="18" charset="0"/>
              </a:rPr>
              <a:t>к-15330, с. Ольга (Германия); </a:t>
            </a:r>
          </a:p>
          <a:p>
            <a:pPr marL="0" indent="0" algn="just">
              <a:spcBef>
                <a:spcPts val="0"/>
              </a:spcBef>
              <a:buNone/>
              <a:tabLst>
                <a:tab pos="5940425" algn="l"/>
              </a:tabLst>
              <a:defRPr/>
            </a:pPr>
            <a:r>
              <a:rPr lang="ru-RU" sz="1600" b="1" dirty="0">
                <a:cs typeface="Times New Roman" pitchFamily="18" charset="0"/>
              </a:rPr>
              <a:t>к-15369, с. </a:t>
            </a:r>
            <a:r>
              <a:rPr lang="en-US" sz="1600" b="1" dirty="0">
                <a:cs typeface="Times New Roman" pitchFamily="18" charset="0"/>
              </a:rPr>
              <a:t>Niagara</a:t>
            </a:r>
            <a:r>
              <a:rPr lang="ru-RU" sz="1600" b="1" dirty="0">
                <a:cs typeface="Times New Roman" pitchFamily="18" charset="0"/>
              </a:rPr>
              <a:t> 777 (Германия) - высокая урожайность зеленых бобов</a:t>
            </a:r>
          </a:p>
          <a:p>
            <a:pPr marL="0" indent="0" algn="just">
              <a:spcBef>
                <a:spcPts val="0"/>
              </a:spcBef>
              <a:buNone/>
              <a:tabLst>
                <a:tab pos="5940425" algn="l"/>
              </a:tabLst>
              <a:defRPr/>
            </a:pPr>
            <a:endParaRPr lang="ru-RU" sz="1600" b="1" dirty="0"/>
          </a:p>
          <a:p>
            <a:pPr marL="0" indent="0" algn="just">
              <a:spcBef>
                <a:spcPts val="0"/>
              </a:spcBef>
              <a:buNone/>
              <a:tabLst>
                <a:tab pos="5940425" algn="l"/>
              </a:tabLst>
              <a:defRPr/>
            </a:pPr>
            <a:r>
              <a:rPr lang="ru-RU" sz="1600" dirty="0">
                <a:cs typeface="Times New Roman" pitchFamily="18" charset="0"/>
              </a:rPr>
              <a:t>- </a:t>
            </a:r>
            <a:r>
              <a:rPr lang="ru-RU" sz="1600" b="1" dirty="0">
                <a:solidFill>
                  <a:srgbClr val="0070C0"/>
                </a:solidFill>
                <a:cs typeface="Times New Roman" pitchFamily="18" charset="0"/>
              </a:rPr>
              <a:t>сорта с желтой окраской бобов:  </a:t>
            </a:r>
          </a:p>
          <a:p>
            <a:pPr marL="0" indent="0" algn="just">
              <a:spcBef>
                <a:spcPts val="0"/>
              </a:spcBef>
              <a:buNone/>
              <a:tabLst>
                <a:tab pos="5940425" algn="l"/>
              </a:tabLst>
              <a:defRPr/>
            </a:pPr>
            <a:r>
              <a:rPr lang="ru-RU" sz="1600" b="1" dirty="0">
                <a:cs typeface="Times New Roman" pitchFamily="18" charset="0"/>
              </a:rPr>
              <a:t>к-15295, с. </a:t>
            </a:r>
            <a:r>
              <a:rPr lang="en-US" sz="1600" b="1" dirty="0" err="1">
                <a:cs typeface="Times New Roman" pitchFamily="18" charset="0"/>
              </a:rPr>
              <a:t>Sonesta</a:t>
            </a:r>
            <a:r>
              <a:rPr lang="ru-RU" sz="1600" b="1" dirty="0">
                <a:cs typeface="Times New Roman" pitchFamily="18" charset="0"/>
              </a:rPr>
              <a:t> (Польша) - бобы длинные, желтые; </a:t>
            </a:r>
          </a:p>
          <a:p>
            <a:pPr marL="0" indent="0" algn="just">
              <a:spcBef>
                <a:spcPts val="0"/>
              </a:spcBef>
              <a:buNone/>
              <a:tabLst>
                <a:tab pos="5940425" algn="l"/>
              </a:tabLst>
              <a:defRPr/>
            </a:pPr>
            <a:r>
              <a:rPr lang="ru-RU" sz="1600" b="1" dirty="0">
                <a:cs typeface="Times New Roman" pitchFamily="18" charset="0"/>
              </a:rPr>
              <a:t>к-15426, с. </a:t>
            </a:r>
            <a:r>
              <a:rPr lang="en-US" sz="1600" b="1" dirty="0" err="1">
                <a:cs typeface="Times New Roman" pitchFamily="18" charset="0"/>
              </a:rPr>
              <a:t>Minidor</a:t>
            </a:r>
            <a:r>
              <a:rPr lang="en-US" sz="1600" b="1" dirty="0">
                <a:cs typeface="Times New Roman" pitchFamily="18" charset="0"/>
              </a:rPr>
              <a:t> </a:t>
            </a:r>
            <a:r>
              <a:rPr lang="ru-RU" sz="1600" b="1" dirty="0">
                <a:cs typeface="Times New Roman" pitchFamily="18" charset="0"/>
              </a:rPr>
              <a:t>(Венгрия) – желто-белые, длинные, нежные бобы</a:t>
            </a:r>
          </a:p>
          <a:p>
            <a:pPr marL="0" indent="0" algn="just">
              <a:spcBef>
                <a:spcPts val="0"/>
              </a:spcBef>
              <a:buNone/>
              <a:tabLst>
                <a:tab pos="5940425" algn="l"/>
              </a:tabLst>
              <a:defRPr/>
            </a:pPr>
            <a:endParaRPr lang="ru-RU" sz="1600" b="1" dirty="0"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None/>
              <a:tabLst>
                <a:tab pos="5940425" algn="l"/>
              </a:tabLst>
              <a:defRPr/>
            </a:pPr>
            <a:r>
              <a:rPr lang="ru-RU" sz="1600" b="1" dirty="0">
                <a:cs typeface="Times New Roman" pitchFamily="18" charset="0"/>
              </a:rPr>
              <a:t> </a:t>
            </a:r>
            <a:endParaRPr lang="ru-RU" sz="1600" b="1" u="sng" dirty="0"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None/>
              <a:tabLst>
                <a:tab pos="5940425" algn="l"/>
              </a:tabLst>
              <a:defRPr/>
            </a:pPr>
            <a:endParaRPr lang="ru-RU" sz="1600" b="1" dirty="0"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None/>
              <a:tabLst>
                <a:tab pos="5940425" algn="l"/>
              </a:tabLst>
              <a:defRPr/>
            </a:pPr>
            <a:endParaRPr lang="ru-RU" sz="1600" b="1" dirty="0"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None/>
              <a:tabLst>
                <a:tab pos="5940425" algn="l"/>
              </a:tabLst>
              <a:defRPr/>
            </a:pPr>
            <a:endParaRPr lang="ru-RU" sz="1600" b="1" dirty="0"/>
          </a:p>
          <a:p>
            <a:pPr>
              <a:defRPr/>
            </a:pPr>
            <a:endParaRPr lang="ru-RU" dirty="0"/>
          </a:p>
        </p:txBody>
      </p:sp>
      <p:pic>
        <p:nvPicPr>
          <p:cNvPr id="33797" name="Picture 4" descr="C:\Documents and Settings\Буравцева\Мои документы\Мои рисунки\Фасоль\Фасоль2006\окр_фиол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4030664"/>
            <a:ext cx="3598862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2" descr="C:\Documents and Settings\Буравцева\Мои документы\Мои рисунки\Фасоль\Фасоль2006\окр_жел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1" y="404813"/>
            <a:ext cx="289242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5494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Буравцева\Мои документы\Мои рисунки\Фасоль\Фасоль2006\туршевая_боб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3951288"/>
            <a:ext cx="3960813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5"/>
          <p:cNvSpPr>
            <a:spLocks noGrp="1" noChangeArrowheads="1"/>
          </p:cNvSpPr>
          <p:nvPr>
            <p:ph type="title"/>
          </p:nvPr>
        </p:nvSpPr>
        <p:spPr>
          <a:xfrm>
            <a:off x="2208213" y="188914"/>
            <a:ext cx="7772400" cy="936625"/>
          </a:xfrm>
        </p:spPr>
        <p:txBody>
          <a:bodyPr/>
          <a:lstStyle/>
          <a:p>
            <a:pPr eaLnBrk="1" hangingPunct="1"/>
            <a:r>
              <a:rPr lang="ru-RU" altLang="ru-RU" sz="2800" b="1" u="sng" dirty="0" err="1"/>
              <a:t>Туршевая</a:t>
            </a:r>
            <a:r>
              <a:rPr lang="ru-RU" altLang="ru-RU" sz="2800" b="1" u="sng" dirty="0"/>
              <a:t> фасоль</a:t>
            </a:r>
          </a:p>
        </p:txBody>
      </p:sp>
      <p:pic>
        <p:nvPicPr>
          <p:cNvPr id="34820" name="Picture 4" descr="туршевая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5800" y="908050"/>
            <a:ext cx="4319588" cy="2878138"/>
          </a:xfrm>
        </p:spPr>
      </p:pic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6383338" y="2420938"/>
            <a:ext cx="4284662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>
                <a:latin typeface="Arial" pitchFamily="34" charset="0"/>
              </a:rPr>
              <a:t>К-15561, Фатима (Россия, Гавриш);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b="1">
                <a:latin typeface="Arial" pitchFamily="34" charset="0"/>
              </a:rPr>
              <a:t>К-15559, </a:t>
            </a:r>
            <a:r>
              <a:rPr lang="en-US" altLang="ru-RU" b="1">
                <a:latin typeface="Arial" pitchFamily="34" charset="0"/>
              </a:rPr>
              <a:t>Purpiat (</a:t>
            </a:r>
            <a:r>
              <a:rPr lang="ru-RU" altLang="ru-RU" b="1">
                <a:latin typeface="Arial" pitchFamily="34" charset="0"/>
              </a:rPr>
              <a:t>Польша);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b="1">
                <a:latin typeface="Arial" pitchFamily="34" charset="0"/>
              </a:rPr>
              <a:t>К-15539, </a:t>
            </a:r>
            <a:r>
              <a:rPr lang="en-US" altLang="ru-RU" b="1">
                <a:latin typeface="Arial" pitchFamily="34" charset="0"/>
              </a:rPr>
              <a:t>Grana (</a:t>
            </a:r>
            <a:r>
              <a:rPr lang="ru-RU" altLang="ru-RU" b="1">
                <a:latin typeface="Arial" pitchFamily="34" charset="0"/>
              </a:rPr>
              <a:t>Румыния).</a:t>
            </a:r>
          </a:p>
        </p:txBody>
      </p:sp>
      <p:pic>
        <p:nvPicPr>
          <p:cNvPr id="34822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3860800"/>
            <a:ext cx="4105275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9254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4507" y="4723132"/>
            <a:ext cx="103534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Содержание крахмала в семенах у зерновых сортов  (гладкие семена) </a:t>
            </a:r>
            <a:r>
              <a:rPr lang="en-US" sz="2000" b="1" dirty="0"/>
              <a:t>53.61–57.23%. </a:t>
            </a:r>
            <a:r>
              <a:rPr lang="ru-RU" sz="2000" b="1" dirty="0"/>
              <a:t> При этом среднее содержание амилозы - </a:t>
            </a:r>
            <a:r>
              <a:rPr lang="en-US" sz="2000" b="1" dirty="0"/>
              <a:t>27.8</a:t>
            </a:r>
            <a:r>
              <a:rPr lang="en-US" sz="2000" b="1" dirty="0" smtClean="0"/>
              <a:t>%</a:t>
            </a:r>
            <a:r>
              <a:rPr lang="ru-RU" sz="2000" b="1" dirty="0" smtClean="0"/>
              <a:t> </a:t>
            </a:r>
            <a:r>
              <a:rPr lang="ru-RU" sz="2000" b="1" dirty="0"/>
              <a:t>от общего </a:t>
            </a:r>
            <a:r>
              <a:rPr lang="ru-RU" sz="2000" b="1" dirty="0" smtClean="0"/>
              <a:t>крахмала</a:t>
            </a:r>
            <a:r>
              <a:rPr lang="en-US" sz="2000" b="1" dirty="0" smtClean="0"/>
              <a:t>. </a:t>
            </a:r>
            <a:endParaRPr lang="ru-RU" sz="2000" b="1" dirty="0"/>
          </a:p>
          <a:p>
            <a:pPr algn="ctr"/>
            <a:r>
              <a:rPr lang="ru-RU" sz="2000" b="1" dirty="0"/>
              <a:t>Содержание крахмала в семенах у овощных сортов (морщинистые семена) - </a:t>
            </a:r>
            <a:r>
              <a:rPr lang="en-US" sz="2000" b="1" dirty="0"/>
              <a:t>26.57% </a:t>
            </a:r>
            <a:r>
              <a:rPr lang="ru-RU" sz="2000" b="1" dirty="0"/>
              <a:t>- </a:t>
            </a:r>
            <a:r>
              <a:rPr lang="en-US" sz="2000" b="1" dirty="0"/>
              <a:t>32.55%. </a:t>
            </a:r>
            <a:r>
              <a:rPr lang="ru-RU" sz="2000" b="1" dirty="0"/>
              <a:t>Среднее содержание амилозы </a:t>
            </a:r>
            <a:r>
              <a:rPr lang="en-US" sz="2000" b="1" dirty="0"/>
              <a:t>76.82% </a:t>
            </a:r>
            <a:r>
              <a:rPr lang="ru-RU" sz="2000" b="1" dirty="0"/>
              <a:t>от общего крахмала </a:t>
            </a:r>
            <a:r>
              <a:rPr lang="en-US" sz="2000" b="1" dirty="0"/>
              <a:t>(</a:t>
            </a:r>
            <a:r>
              <a:rPr lang="en-US" sz="2000" b="1" dirty="0" err="1"/>
              <a:t>Dostalova</a:t>
            </a:r>
            <a:r>
              <a:rPr lang="en-US" sz="2000" b="1" dirty="0"/>
              <a:t> et  al., 2009).</a:t>
            </a:r>
            <a:endParaRPr lang="ru-RU" sz="2000" b="1" dirty="0"/>
          </a:p>
        </p:txBody>
      </p:sp>
      <p:pic>
        <p:nvPicPr>
          <p:cNvPr id="5" name="Picture 2" descr="D:\users\vishnyakova\documents\Smykal\peadiversit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202" t="32109" r="31264" b="31642"/>
          <a:stretch/>
        </p:blipFill>
        <p:spPr bwMode="auto">
          <a:xfrm rot="16200000">
            <a:off x="1250813" y="1428858"/>
            <a:ext cx="2401544" cy="241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4-cari-goroh-str_57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962" y="1153345"/>
            <a:ext cx="2074862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35117" y="1293799"/>
            <a:ext cx="359964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Важный признак овощного гороха, пока еще не всегда оцениваемый, – высокое содержание амилозы в зерне, что способствует более длительной дегидратации семян при созревании, увеличивая тем самым продолжительность технической спелости </a:t>
            </a:r>
            <a:r>
              <a:rPr lang="en-US" sz="2000" b="1" dirty="0"/>
              <a:t>c</a:t>
            </a:r>
            <a:r>
              <a:rPr lang="ru-RU" sz="2000" b="1" dirty="0"/>
              <a:t>орта.</a:t>
            </a:r>
          </a:p>
          <a:p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046747" y="351313"/>
            <a:ext cx="10070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Для овощных сортов гороха необходимы такие качества семян, </a:t>
            </a:r>
            <a:r>
              <a:rPr lang="ru-RU" sz="2000" b="1" dirty="0"/>
              <a:t>как</a:t>
            </a:r>
            <a:r>
              <a:rPr lang="ru-RU" b="1" dirty="0"/>
              <a:t> высокое содержание сахаров (7-8%); низкое содержание крахмала (4-5%); медленный переход сахаров в крахмал.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4550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DSCN19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185" y="188914"/>
            <a:ext cx="11618383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 Box 5"/>
          <p:cNvSpPr txBox="1">
            <a:spLocks noChangeArrowheads="1"/>
          </p:cNvSpPr>
          <p:nvPr/>
        </p:nvSpPr>
        <p:spPr bwMode="auto">
          <a:xfrm>
            <a:off x="-19051" y="6307139"/>
            <a:ext cx="133455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/>
              <a:t>Образцы бобов кормового типа с пониженным содержанием </a:t>
            </a:r>
            <a:r>
              <a:rPr lang="el-GR" sz="2000" b="1" dirty="0"/>
              <a:t>β</a:t>
            </a:r>
            <a:r>
              <a:rPr lang="ru-RU" sz="2000" b="1" dirty="0"/>
              <a:t>-гликозидов (</a:t>
            </a:r>
            <a:r>
              <a:rPr lang="ru-RU" sz="2000" b="1" dirty="0" err="1"/>
              <a:t>вицина</a:t>
            </a:r>
            <a:r>
              <a:rPr lang="ru-RU" sz="2000" b="1" dirty="0"/>
              <a:t> и </a:t>
            </a:r>
            <a:r>
              <a:rPr lang="ru-RU" sz="2000" b="1" dirty="0" err="1"/>
              <a:t>конвицина</a:t>
            </a:r>
            <a:r>
              <a:rPr lang="ru-RU" sz="2000" b="1" dirty="0"/>
              <a:t>)</a:t>
            </a:r>
            <a:endParaRPr lang="el-GR" sz="2000" b="1" dirty="0"/>
          </a:p>
          <a:p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02369" y="397042"/>
            <a:ext cx="1023249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Методология работы с коллекцией генетических ресурсов ВИР задана Н.И.Вавиловым и за многое годы не претерпела существенных изменений. </a:t>
            </a:r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r>
              <a:rPr lang="ru-RU" b="1" dirty="0"/>
              <a:t>Задачи института еще в 1920-х годах получили четкую формулировку и остаются неизменными: пополнение, сохранение, изучение и целенаправленное использование генетических ресурсов растений, сохраняемых в коллекции. Сам </a:t>
            </a:r>
            <a:r>
              <a:rPr lang="ru-RU" b="1" dirty="0" err="1"/>
              <a:t>Н.И.Вавилов</a:t>
            </a:r>
            <a:r>
              <a:rPr lang="ru-RU" b="1" dirty="0"/>
              <a:t> называл это «жесткой программой, в которой все звенья подчинены единому целому</a:t>
            </a:r>
            <a:r>
              <a:rPr lang="ru-RU" b="1" dirty="0" smtClean="0"/>
              <a:t>».</a:t>
            </a:r>
          </a:p>
          <a:p>
            <a:pPr algn="ctr"/>
            <a:endParaRPr lang="ru-RU" b="1" dirty="0"/>
          </a:p>
          <a:p>
            <a:pPr algn="ctr"/>
            <a:r>
              <a:rPr lang="ru-RU" b="1" dirty="0"/>
              <a:t>Вся работа </a:t>
            </a:r>
            <a:r>
              <a:rPr lang="ru-RU" b="1" dirty="0" err="1"/>
              <a:t>ВИРа</a:t>
            </a:r>
            <a:r>
              <a:rPr lang="ru-RU" b="1" dirty="0"/>
              <a:t>, по сути, направлена на использование мировых генетических ресурсов в отечественном сельском хозяйстве. Для этого имеющееся в коллекции разнообразие постоянно пополняется, изучается, систематизируется, классифицируется. </a:t>
            </a:r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r>
              <a:rPr lang="ru-RU" b="1" dirty="0"/>
              <a:t>Основа  для реализации селекционных программ различных направлений -</a:t>
            </a:r>
          </a:p>
          <a:p>
            <a:pPr algn="ctr"/>
            <a:r>
              <a:rPr lang="ru-RU" b="1" dirty="0"/>
              <a:t>раскрытие потенциала образцов коллекции по основным биологическим и селекционным </a:t>
            </a:r>
            <a:r>
              <a:rPr lang="ru-RU" b="1" dirty="0" smtClean="0"/>
              <a:t>признакам. Таким образом, научное </a:t>
            </a:r>
            <a:r>
              <a:rPr lang="ru-RU" b="1" dirty="0"/>
              <a:t>обеспечение поиска и создания исходного материала для селекции означает знание образцов коллекции «в лицо», получение максимума сведений о них. Это позволяет, прежде всего, определить адрес «прописки» образца, то есть рекомендовать его для включения в селекционные программы определенных регионов. Далее необходимо определить место образца в системе целевого использования генофонда в селекции для создания сортов продовольственного (зернового и овощного), кормового, </a:t>
            </a:r>
            <a:r>
              <a:rPr lang="ru-RU" b="1" dirty="0" err="1"/>
              <a:t>сидерационного</a:t>
            </a:r>
            <a:r>
              <a:rPr lang="ru-RU" b="1" dirty="0"/>
              <a:t>, технического, декоративного и т.д. назначений. </a:t>
            </a:r>
          </a:p>
          <a:p>
            <a:pPr algn="ctr"/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193777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260649"/>
            <a:ext cx="7257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Появилось понятие «</a:t>
            </a:r>
            <a:r>
              <a:rPr lang="ru-RU" sz="2000" b="1" dirty="0" err="1"/>
              <a:t>биофортификация</a:t>
            </a:r>
            <a:r>
              <a:rPr lang="ru-RU" sz="2000" b="1" dirty="0"/>
              <a:t>» - стратегия, направленная на повышение питательной ценности сельскохозяйственных культур, на устранение «скрытого голода»,  т.е. создание сортов, содержащих больше витаминов, биологически активных веществ, антиоксидантов, масла с оптимизированным составом жирных кислот, уменьшением содержания АПВ и т.п. </a:t>
            </a:r>
          </a:p>
        </p:txBody>
      </p:sp>
      <p:pic>
        <p:nvPicPr>
          <p:cNvPr id="5" name="Picture 2" descr="http://ksvexim.com/images/Puls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4272" y="332656"/>
            <a:ext cx="1928826" cy="188314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06904" y="4352710"/>
            <a:ext cx="103712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/>
              <a:t>Биофортификация</a:t>
            </a:r>
            <a:r>
              <a:rPr lang="ru-RU" sz="2000" b="1" dirty="0"/>
              <a:t> зернобобовых, направленная на снижение содержания </a:t>
            </a:r>
            <a:r>
              <a:rPr lang="ru-RU" sz="2000" b="1" dirty="0" err="1"/>
              <a:t>антипитательных</a:t>
            </a:r>
            <a:r>
              <a:rPr lang="ru-RU" sz="2000" b="1" dirty="0"/>
              <a:t> веществ и увеличение содержания витаминов, солей и эфиров </a:t>
            </a:r>
            <a:r>
              <a:rPr lang="ru-RU" sz="2000" b="1" dirty="0" err="1"/>
              <a:t>фолиевой</a:t>
            </a:r>
            <a:r>
              <a:rPr lang="ru-RU" sz="2000" b="1" dirty="0"/>
              <a:t> кислоты, </a:t>
            </a:r>
            <a:r>
              <a:rPr lang="ru-RU" sz="2000" b="1" dirty="0" err="1"/>
              <a:t>фитоэстрогенов</a:t>
            </a:r>
            <a:r>
              <a:rPr lang="ru-RU" sz="2000" b="1" dirty="0"/>
              <a:t>, улучшение органолептических свойств и т.п., способствует повышению их статуса как одного из важнейших компонентов рациона человека, определяющих здоровое питание.</a:t>
            </a:r>
          </a:p>
          <a:p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59632" y="2720408"/>
            <a:ext cx="734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При этом, создание сортов с такими качествами не обязательно прерогатива генных манипуляций, как, к примеру, создание «золотого риса» с повышенным содержанием витамина А (</a:t>
            </a:r>
            <a:r>
              <a:rPr lang="en-US" sz="2000" b="1" dirty="0"/>
              <a:t>Ye et al</a:t>
            </a:r>
            <a:r>
              <a:rPr lang="ru-RU" sz="2000" b="1" dirty="0"/>
              <a:t>., 2000), это посильно и традиционной селекции. 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275680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88088" y="5949281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(</a:t>
            </a:r>
            <a:r>
              <a:rPr lang="en-US" sz="1400" b="1" i="1" dirty="0" err="1">
                <a:latin typeface="+mj-lt"/>
              </a:rPr>
              <a:t>Thavarajah</a:t>
            </a:r>
            <a:r>
              <a:rPr lang="ru-RU" sz="1400" b="1" i="1" dirty="0">
                <a:latin typeface="+mj-lt"/>
              </a:rPr>
              <a:t>, </a:t>
            </a:r>
            <a:r>
              <a:rPr lang="en-US" sz="1400" b="1" i="1" dirty="0" err="1">
                <a:latin typeface="+mj-lt"/>
              </a:rPr>
              <a:t>Thavarajah</a:t>
            </a:r>
            <a:r>
              <a:rPr lang="ru-RU" sz="1400" b="1" i="1" dirty="0">
                <a:latin typeface="+mj-lt"/>
              </a:rPr>
              <a:t>. </a:t>
            </a:r>
            <a:r>
              <a:rPr lang="en-US" sz="1400" b="1" i="1" dirty="0">
                <a:latin typeface="+mj-lt"/>
              </a:rPr>
              <a:t>Food Research International </a:t>
            </a:r>
            <a:r>
              <a:rPr lang="ru-RU" sz="1400" b="1" i="1" dirty="0">
                <a:latin typeface="+mj-lt"/>
              </a:rPr>
              <a:t>. </a:t>
            </a:r>
            <a:r>
              <a:rPr lang="en-US" sz="1400" b="1" i="1" dirty="0">
                <a:latin typeface="+mj-lt"/>
              </a:rPr>
              <a:t>2012</a:t>
            </a:r>
            <a:r>
              <a:rPr lang="ru-RU" sz="1400" b="1" i="1" dirty="0">
                <a:latin typeface="+mj-lt"/>
              </a:rPr>
              <a:t>. </a:t>
            </a:r>
            <a:r>
              <a:rPr lang="en-US" sz="1400" b="1" i="1" dirty="0">
                <a:latin typeface="+mj-lt"/>
              </a:rPr>
              <a:t>V. 49. P. 99–104</a:t>
            </a:r>
            <a:r>
              <a:rPr lang="en-US" sz="1600" dirty="0">
                <a:latin typeface="+mj-lt"/>
              </a:rPr>
              <a:t>)</a:t>
            </a:r>
            <a:r>
              <a:rPr lang="ru-RU" sz="1600" dirty="0">
                <a:latin typeface="+mj-lt"/>
              </a:rPr>
              <a:t>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2135560" y="2204864"/>
          <a:ext cx="8064896" cy="3505200"/>
        </p:xfrm>
        <a:graphic>
          <a:graphicData uri="http://schemas.openxmlformats.org/drawingml/2006/table">
            <a:tbl>
              <a:tblPr/>
              <a:tblGrid>
                <a:gridCol w="21655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08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762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latin typeface="Times New Roman"/>
                          <a:ea typeface="Calibri"/>
                        </a:rPr>
                        <a:t>Микронутриент</a:t>
                      </a:r>
                      <a:endParaRPr lang="ru-RU" sz="2000" b="1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</a:rPr>
                        <a:t>Min</a:t>
                      </a:r>
                      <a:endParaRPr lang="ru-RU" sz="2000" b="1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/>
                          <a:ea typeface="Calibri"/>
                        </a:rPr>
                        <a:t>Max</a:t>
                      </a:r>
                      <a:endParaRPr lang="ru-RU" sz="2000" b="1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</a:rPr>
                        <a:t>Среднее, 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</a:rPr>
                        <a:t>Se</a:t>
                      </a:r>
                      <a:endParaRPr lang="ru-RU" sz="2000" b="1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540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</a:rPr>
                        <a:t>15.3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540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</a:rPr>
                        <a:t>56.3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5400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</a:rPr>
                        <a:t>33.3±2.7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/>
                          <a:ea typeface="Calibri"/>
                        </a:rPr>
                        <a:t>Fe</a:t>
                      </a:r>
                      <a:endParaRPr lang="ru-RU" sz="2000" b="1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540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</a:rPr>
                        <a:t>4.6 </a:t>
                      </a:r>
                      <a:endParaRPr lang="ru-RU" sz="2000" b="1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540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</a:rPr>
                        <a:t>6.7</a:t>
                      </a:r>
                      <a:endParaRPr lang="ru-RU" sz="2000" b="1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540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2000" b="1" dirty="0" smtClean="0">
                          <a:latin typeface="Times New Roman"/>
                          <a:ea typeface="Calibri"/>
                        </a:rPr>
                        <a:t>6.0±0.1</a:t>
                      </a:r>
                      <a:endParaRPr lang="ru-RU" sz="2000" b="1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/>
                          <a:ea typeface="Calibri"/>
                        </a:rPr>
                        <a:t>Zn</a:t>
                      </a:r>
                      <a:endParaRPr lang="ru-RU" sz="2000" b="1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540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</a:rPr>
                        <a:t>3.7 </a:t>
                      </a:r>
                      <a:endParaRPr lang="ru-RU" sz="2000" b="1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540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</a:rPr>
                        <a:t>7.4</a:t>
                      </a:r>
                      <a:endParaRPr lang="ru-RU" sz="2000" b="1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540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2000" b="1" dirty="0" smtClean="0">
                          <a:latin typeface="Times New Roman"/>
                          <a:ea typeface="Calibri"/>
                        </a:rPr>
                        <a:t>5.3±1.2</a:t>
                      </a:r>
                      <a:endParaRPr lang="ru-RU" sz="2000" b="1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</a:rPr>
                        <a:t>Ca</a:t>
                      </a:r>
                      <a:endParaRPr lang="ru-RU" sz="2000" b="1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540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</a:rPr>
                        <a:t>93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540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</a:rPr>
                        <a:t>197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540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</a:rPr>
                        <a:t>132± </a:t>
                      </a:r>
                      <a:r>
                        <a:rPr lang="en-US" sz="2000" b="1" dirty="0" smtClean="0">
                          <a:latin typeface="Times New Roman"/>
                          <a:ea typeface="Calibri"/>
                        </a:rPr>
                        <a:t>10</a:t>
                      </a:r>
                      <a:r>
                        <a:rPr lang="ru-RU" sz="2000" b="1" dirty="0" smtClean="0">
                          <a:latin typeface="Times New Roman"/>
                          <a:ea typeface="Calibri"/>
                        </a:rPr>
                        <a:t>.0</a:t>
                      </a:r>
                      <a:endParaRPr lang="ru-RU" sz="2000" b="1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/>
                          <a:ea typeface="Calibri"/>
                        </a:rPr>
                        <a:t>Mg</a:t>
                      </a:r>
                      <a:endParaRPr lang="ru-RU" sz="2000" b="1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540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</a:rPr>
                        <a:t>125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540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</a:rPr>
                        <a:t>159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540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Times New Roman"/>
                          <a:ea typeface="Calibri"/>
                        </a:rPr>
                        <a:t>144±3</a:t>
                      </a:r>
                      <a:r>
                        <a:rPr lang="ru-RU" sz="2000" b="1" dirty="0" smtClean="0">
                          <a:latin typeface="Times New Roman"/>
                          <a:ea typeface="Calibri"/>
                        </a:rPr>
                        <a:t>.0</a:t>
                      </a:r>
                      <a:endParaRPr lang="ru-RU" sz="2000" b="1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/>
                          <a:ea typeface="Calibri"/>
                        </a:rPr>
                        <a:t>K</a:t>
                      </a:r>
                      <a:endParaRPr lang="ru-RU" sz="2000" b="1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540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</a:rPr>
                        <a:t>732  </a:t>
                      </a:r>
                      <a:endParaRPr lang="ru-RU" sz="2000" b="1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540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</a:rPr>
                        <a:t>1126</a:t>
                      </a:r>
                      <a:endParaRPr lang="ru-RU" sz="2000" b="1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540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</a:rPr>
                        <a:t>994± </a:t>
                      </a:r>
                      <a:r>
                        <a:rPr lang="en-US" sz="2000" b="1" dirty="0" smtClean="0">
                          <a:latin typeface="Times New Roman"/>
                          <a:ea typeface="Calibri"/>
                        </a:rPr>
                        <a:t>18</a:t>
                      </a:r>
                      <a:r>
                        <a:rPr lang="ru-RU" sz="2000" b="1" dirty="0" smtClean="0">
                          <a:latin typeface="Times New Roman"/>
                          <a:ea typeface="Calibri"/>
                        </a:rPr>
                        <a:t>.0</a:t>
                      </a:r>
                      <a:r>
                        <a:rPr lang="en-US" sz="2000" b="1" dirty="0" smtClean="0">
                          <a:latin typeface="Times New Roman"/>
                          <a:ea typeface="Calibri"/>
                        </a:rPr>
                        <a:t>  </a:t>
                      </a:r>
                      <a:endParaRPr lang="ru-RU" sz="2000" b="1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/>
                          <a:ea typeface="Calibri"/>
                        </a:rPr>
                        <a:t>Cu</a:t>
                      </a:r>
                      <a:endParaRPr lang="ru-RU" sz="2000" b="1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540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</a:rPr>
                        <a:t>0.7 </a:t>
                      </a:r>
                      <a:endParaRPr lang="ru-RU" sz="2000" b="1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540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</a:rPr>
                        <a:t>1.1</a:t>
                      </a:r>
                      <a:endParaRPr lang="ru-RU" sz="2000" b="1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540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</a:rPr>
                        <a:t>0.81± 0.02</a:t>
                      </a:r>
                      <a:endParaRPr lang="ru-RU" sz="2000" b="1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/>
                          <a:ea typeface="Calibri"/>
                        </a:rPr>
                        <a:t>P</a:t>
                      </a:r>
                      <a:endParaRPr lang="ru-RU" sz="2000" b="1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540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</a:rPr>
                        <a:t>263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540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</a:rPr>
                        <a:t>370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5400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="1" dirty="0" smtClean="0">
                          <a:latin typeface="Times New Roman"/>
                          <a:ea typeface="Calibri"/>
                        </a:rPr>
                        <a:t>336</a:t>
                      </a:r>
                      <a:r>
                        <a:rPr lang="ru-RU" sz="2000" b="1" dirty="0" smtClean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b="1" dirty="0" smtClean="0">
                          <a:latin typeface="Times New Roman"/>
                          <a:ea typeface="Calibri"/>
                        </a:rPr>
                        <a:t>± 7</a:t>
                      </a:r>
                      <a:r>
                        <a:rPr lang="ru-RU" sz="2000" b="1" dirty="0" smtClean="0">
                          <a:latin typeface="Times New Roman"/>
                          <a:ea typeface="Calibri"/>
                        </a:rPr>
                        <a:t>.0</a:t>
                      </a:r>
                      <a:r>
                        <a:rPr lang="en-US" sz="2000" b="1" dirty="0" smtClean="0">
                          <a:latin typeface="Times New Roman"/>
                          <a:ea typeface="Calibri"/>
                        </a:rPr>
                        <a:t> </a:t>
                      </a:r>
                      <a:endParaRPr lang="ru-RU" sz="2000" b="1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Calibri"/>
                        </a:rPr>
                        <a:t>Фитиновая </a:t>
                      </a:r>
                      <a:r>
                        <a:rPr lang="ru-RU" sz="1800" b="1" dirty="0" err="1" smtClean="0">
                          <a:latin typeface="Times New Roman"/>
                          <a:ea typeface="Calibri"/>
                        </a:rPr>
                        <a:t>к-та</a:t>
                      </a:r>
                      <a:endParaRPr lang="ru-RU" sz="1800" b="1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540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</a:rPr>
                        <a:t>5.8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540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</a:rPr>
                        <a:t>13.6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540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Calibri"/>
                        </a:rPr>
                        <a:t>    </a:t>
                      </a:r>
                      <a:r>
                        <a:rPr lang="en-US" sz="2000" b="1" dirty="0" smtClean="0">
                          <a:latin typeface="Times New Roman"/>
                          <a:ea typeface="Calibri"/>
                        </a:rPr>
                        <a:t>9.0±0.3</a:t>
                      </a:r>
                      <a:endParaRPr lang="ru-RU" sz="2000" b="1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  <a:alpha val="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1703513" y="37659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+mj-lt"/>
              <a:cs typeface="Aharoni" pitchFamily="2" charset="-79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919536" y="1556792"/>
            <a:ext cx="8496944" cy="576064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rgbClr val="C00000"/>
                </a:solidFill>
              </a:rPr>
              <a:t>Разнообразие сортов нута по содержанию </a:t>
            </a:r>
            <a:r>
              <a:rPr lang="ru-RU" sz="2000" b="1" i="1" dirty="0" err="1">
                <a:solidFill>
                  <a:srgbClr val="C00000"/>
                </a:solidFill>
              </a:rPr>
              <a:t>микронутриентов</a:t>
            </a:r>
            <a:r>
              <a:rPr lang="ru-RU" sz="2000" b="1" i="1" dirty="0">
                <a:solidFill>
                  <a:srgbClr val="C00000"/>
                </a:solidFill>
              </a:rPr>
              <a:t>, </a:t>
            </a:r>
            <a:r>
              <a:rPr lang="ru-RU" sz="2000" b="1" i="1" dirty="0" smtClean="0">
                <a:solidFill>
                  <a:srgbClr val="C00000"/>
                </a:solidFill>
              </a:rPr>
              <a:t> мг/100 </a:t>
            </a:r>
            <a:r>
              <a:rPr lang="ru-RU" sz="2000" b="1" i="1" dirty="0">
                <a:solidFill>
                  <a:srgbClr val="C00000"/>
                </a:solidFill>
              </a:rPr>
              <a:t>г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07568" y="332657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В университете Северной Дакоты  (США) в лаборатории качества зернобобовых в 2013 г . начат проект </a:t>
            </a:r>
          </a:p>
          <a:p>
            <a:pPr algn="ctr"/>
            <a:r>
              <a:rPr lang="ru-RU" sz="2000" b="1" dirty="0"/>
              <a:t> </a:t>
            </a:r>
            <a:r>
              <a:rPr lang="en-US" sz="2000" b="1" dirty="0"/>
              <a:t>“</a:t>
            </a:r>
            <a:r>
              <a:rPr lang="en-US" sz="2000" b="1" dirty="0" err="1"/>
              <a:t>Biofortification</a:t>
            </a:r>
            <a:r>
              <a:rPr lang="en-US" sz="2000" b="1" dirty="0"/>
              <a:t> of US pulses for better human health”</a:t>
            </a:r>
            <a:r>
              <a:rPr lang="ru-RU" sz="2000" b="1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77537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9816" y="692697"/>
            <a:ext cx="57606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В </a:t>
            </a:r>
            <a:r>
              <a:rPr lang="en-US" sz="2000" b="1" dirty="0"/>
              <a:t>CIAT</a:t>
            </a:r>
            <a:r>
              <a:rPr lang="ru-RU" sz="2000" b="1" dirty="0"/>
              <a:t> осуществляются программы по увеличению </a:t>
            </a:r>
            <a:r>
              <a:rPr lang="en-US" sz="2000" b="1" dirty="0"/>
              <a:t>Fe </a:t>
            </a:r>
            <a:r>
              <a:rPr lang="ru-RU" sz="2000" b="1" dirty="0"/>
              <a:t>в семенах фасоли на  80 % </a:t>
            </a:r>
          </a:p>
          <a:p>
            <a:r>
              <a:rPr lang="ru-RU" sz="2000" b="1" dirty="0"/>
              <a:t>и </a:t>
            </a:r>
            <a:r>
              <a:rPr lang="en-US" sz="2000" b="1" dirty="0"/>
              <a:t> Zn </a:t>
            </a:r>
            <a:r>
              <a:rPr lang="ru-RU" sz="2000" b="1" dirty="0"/>
              <a:t>на 40%. </a:t>
            </a:r>
          </a:p>
          <a:p>
            <a:r>
              <a:rPr lang="ru-RU" sz="2000" b="1" dirty="0"/>
              <a:t>Выявленная изменчивость признака у сортов соответственно:  </a:t>
            </a:r>
          </a:p>
          <a:p>
            <a:r>
              <a:rPr lang="en-US" sz="2000" b="1" dirty="0"/>
              <a:t>Fe</a:t>
            </a:r>
            <a:r>
              <a:rPr lang="ru-RU" sz="2000" b="1" dirty="0"/>
              <a:t>: </a:t>
            </a:r>
            <a:r>
              <a:rPr lang="en-US" sz="2000" b="1" dirty="0"/>
              <a:t> 3,0 </a:t>
            </a:r>
            <a:r>
              <a:rPr lang="ru-RU" sz="2000" b="1" dirty="0"/>
              <a:t>–</a:t>
            </a:r>
            <a:r>
              <a:rPr lang="en-US" sz="2000" b="1" dirty="0"/>
              <a:t> 11,0 </a:t>
            </a:r>
            <a:r>
              <a:rPr lang="ru-RU" sz="2000" b="1" i="1" dirty="0"/>
              <a:t>мг/100 г</a:t>
            </a:r>
            <a:endParaRPr lang="ru-RU" sz="2000" b="1" dirty="0"/>
          </a:p>
          <a:p>
            <a:r>
              <a:rPr lang="en-US" sz="2000" b="1" dirty="0"/>
              <a:t>Zn</a:t>
            </a:r>
            <a:r>
              <a:rPr lang="ru-RU" sz="2000" b="1" dirty="0"/>
              <a:t>: </a:t>
            </a:r>
            <a:r>
              <a:rPr lang="en-US" sz="2000" b="1" dirty="0"/>
              <a:t> 2</a:t>
            </a:r>
            <a:r>
              <a:rPr lang="ru-RU" sz="2000" b="1" dirty="0"/>
              <a:t>,</a:t>
            </a:r>
            <a:r>
              <a:rPr lang="en-US" sz="2000" b="1" dirty="0"/>
              <a:t>5</a:t>
            </a:r>
            <a:r>
              <a:rPr lang="ru-RU" sz="2000" b="1" dirty="0"/>
              <a:t> – </a:t>
            </a:r>
            <a:r>
              <a:rPr lang="en-US" sz="2000" b="1" dirty="0"/>
              <a:t>6</a:t>
            </a:r>
            <a:r>
              <a:rPr lang="ru-RU" sz="2000" b="1" dirty="0"/>
              <a:t>,</a:t>
            </a:r>
            <a:r>
              <a:rPr lang="en-US" sz="2000" b="1" dirty="0"/>
              <a:t>0 </a:t>
            </a:r>
            <a:r>
              <a:rPr lang="ru-RU" sz="2000" b="1" i="1" dirty="0"/>
              <a:t>мг/100 г </a:t>
            </a:r>
            <a:r>
              <a:rPr lang="en-US" sz="2000" b="1" dirty="0"/>
              <a:t> </a:t>
            </a:r>
            <a:r>
              <a:rPr lang="da-DK" sz="2000" b="1" dirty="0"/>
              <a:t> </a:t>
            </a:r>
            <a:endParaRPr lang="ru-RU" sz="2000" b="1" dirty="0"/>
          </a:p>
          <a:p>
            <a:pPr algn="r"/>
            <a:r>
              <a:rPr lang="da-DK" sz="2000" b="1" dirty="0"/>
              <a:t>(</a:t>
            </a:r>
            <a:r>
              <a:rPr lang="da-DK" sz="1600" b="1" i="1" dirty="0"/>
              <a:t>Beebe et al, 2000</a:t>
            </a:r>
            <a:r>
              <a:rPr lang="ru-RU" sz="1600" b="1" i="1" dirty="0"/>
              <a:t>; </a:t>
            </a:r>
            <a:r>
              <a:rPr lang="da-DK" sz="1600" b="1" i="1" dirty="0"/>
              <a:t>Islam et al., 2002</a:t>
            </a:r>
            <a:r>
              <a:rPr lang="da-DK" sz="2000" b="1" dirty="0"/>
              <a:t>)</a:t>
            </a:r>
            <a:r>
              <a:rPr lang="ru-RU" sz="2000" b="1" dirty="0"/>
              <a:t>.</a:t>
            </a:r>
          </a:p>
        </p:txBody>
      </p:sp>
      <p:pic>
        <p:nvPicPr>
          <p:cNvPr id="3" name="Picture 2" descr="Abstract Image"/>
          <p:cNvPicPr>
            <a:picLocks noChangeAspect="1" noChangeArrowheads="1"/>
          </p:cNvPicPr>
          <p:nvPr/>
        </p:nvPicPr>
        <p:blipFill>
          <a:blip r:embed="rId2" cstate="print"/>
          <a:srcRect t="8749" r="51402"/>
          <a:stretch>
            <a:fillRect/>
          </a:stretch>
        </p:blipFill>
        <p:spPr bwMode="auto">
          <a:xfrm>
            <a:off x="2135560" y="836713"/>
            <a:ext cx="2054704" cy="166668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207568" y="4221089"/>
            <a:ext cx="4392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Содержание </a:t>
            </a:r>
            <a:r>
              <a:rPr lang="en-US" sz="2000" b="1" dirty="0"/>
              <a:t>Se</a:t>
            </a:r>
            <a:r>
              <a:rPr lang="ru-RU" sz="2000" b="1" dirty="0"/>
              <a:t> в сортах чечевицы: </a:t>
            </a:r>
          </a:p>
          <a:p>
            <a:r>
              <a:rPr lang="ru-RU" sz="2000" b="1" dirty="0"/>
              <a:t>160 – 1100 мг/100 г. </a:t>
            </a:r>
          </a:p>
          <a:p>
            <a:pPr algn="r"/>
            <a:r>
              <a:rPr lang="en-US" sz="2000" dirty="0"/>
              <a:t>(</a:t>
            </a:r>
            <a:r>
              <a:rPr lang="en-US" sz="1600" b="1" i="1" dirty="0" err="1"/>
              <a:t>Thavarajah</a:t>
            </a:r>
            <a:r>
              <a:rPr lang="ru-RU" sz="1600" b="1" i="1" dirty="0"/>
              <a:t> </a:t>
            </a:r>
            <a:r>
              <a:rPr lang="en-US" sz="1600" b="1" i="1" dirty="0"/>
              <a:t>et al., 2012</a:t>
            </a:r>
            <a:r>
              <a:rPr lang="en-US" sz="2000" b="1" dirty="0"/>
              <a:t>).</a:t>
            </a:r>
            <a:endParaRPr lang="ru-RU" sz="2000" b="1" dirty="0"/>
          </a:p>
        </p:txBody>
      </p:sp>
      <p:pic>
        <p:nvPicPr>
          <p:cNvPr id="7" name="Picture 10" descr="http://i.telegraph.co.uk/telegraph/multimedia/archive/01429/plentils1_1429483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0096" y="3717032"/>
            <a:ext cx="3024336" cy="189349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="" xmlns:p14="http://schemas.microsoft.com/office/powerpoint/2010/main" val="411324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8011" y="908720"/>
            <a:ext cx="88164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В пределах зерновых сортов, в свою очередь, также существует дифференциация, определяющая их назначение. К примеру, соя – культура многоцелевого использования.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Однако </a:t>
            </a:r>
            <a:r>
              <a:rPr lang="ru-RU" sz="2000" b="1" dirty="0"/>
              <a:t>в селекции сортов для получения масла, белковых </a:t>
            </a:r>
            <a:r>
              <a:rPr lang="ru-RU" sz="2000" b="1" dirty="0" err="1"/>
              <a:t>текстуратов</a:t>
            </a:r>
            <a:r>
              <a:rPr lang="ru-RU" sz="2000" b="1" dirty="0"/>
              <a:t>, соевого молока до сих пор зачастую используют любые высокопродуктивные сорта. В частности, для получения сортов, пригодных для производства молока, селекционеры используют </a:t>
            </a:r>
            <a:r>
              <a:rPr lang="ru-RU" sz="2000" b="1" dirty="0" err="1"/>
              <a:t>крупносемянные</a:t>
            </a:r>
            <a:r>
              <a:rPr lang="ru-RU" sz="2000" b="1" dirty="0"/>
              <a:t> образцы со светлой семенной оболочкой, светлым рубчиком и высоким содержанием белка. Именно этими признаками обладают сорта Донская (ВНИИЗХ) и </a:t>
            </a:r>
            <a:r>
              <a:rPr lang="ru-RU" sz="2000" b="1" dirty="0" err="1"/>
              <a:t>Лакта</a:t>
            </a:r>
            <a:r>
              <a:rPr lang="ru-RU" sz="2000" b="1" dirty="0"/>
              <a:t> (ВНИИМК)  «Молочные» сорта должны также обладать низкой активностью ингибиторов </a:t>
            </a:r>
            <a:r>
              <a:rPr lang="ru-RU" sz="2000" b="1" dirty="0" err="1"/>
              <a:t>протеиназ</a:t>
            </a:r>
            <a:r>
              <a:rPr lang="ru-RU" sz="2000" b="1" dirty="0"/>
              <a:t>, хорошей </a:t>
            </a:r>
            <a:r>
              <a:rPr lang="ru-RU" sz="2000" b="1" dirty="0" err="1"/>
              <a:t>экстрагируемостью</a:t>
            </a:r>
            <a:r>
              <a:rPr lang="ru-RU" sz="2000" b="1" dirty="0"/>
              <a:t> сухих веществ и улучшенными вкусовыми качествами. </a:t>
            </a:r>
          </a:p>
        </p:txBody>
      </p:sp>
    </p:spTree>
    <p:extLst>
      <p:ext uri="{BB962C8B-B14F-4D97-AF65-F5344CB8AC3E}">
        <p14:creationId xmlns="" xmlns:p14="http://schemas.microsoft.com/office/powerpoint/2010/main" val="175652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7063" y="764705"/>
            <a:ext cx="963729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Но наряду с этим, важным качеством таких сортов является соотношений фракций запасных белков </a:t>
            </a:r>
            <a:r>
              <a:rPr lang="ru-RU" sz="2000" b="1" dirty="0" err="1"/>
              <a:t>глицинина</a:t>
            </a:r>
            <a:r>
              <a:rPr lang="ru-RU" sz="2000" b="1" dirty="0"/>
              <a:t> (11</a:t>
            </a:r>
            <a:r>
              <a:rPr lang="en-US" sz="2000" b="1" dirty="0"/>
              <a:t>S</a:t>
            </a:r>
            <a:r>
              <a:rPr lang="ru-RU" sz="2000" b="1" dirty="0"/>
              <a:t>) и </a:t>
            </a:r>
            <a:r>
              <a:rPr lang="ru-RU" sz="2000" b="1" dirty="0" err="1"/>
              <a:t>β-конглицинина </a:t>
            </a:r>
            <a:r>
              <a:rPr lang="ru-RU" sz="2000" b="1" dirty="0"/>
              <a:t>(7</a:t>
            </a:r>
            <a:r>
              <a:rPr lang="en-US" sz="2000" b="1" dirty="0"/>
              <a:t>S</a:t>
            </a:r>
            <a:r>
              <a:rPr lang="ru-RU" sz="2000" b="1" dirty="0"/>
              <a:t>). В связи с этим конструктивным путем поиска исходного материала может быть массовый скрининг по определению их количества. Производству молока должны удовлетворять сорта, содержащие больше </a:t>
            </a:r>
            <a:r>
              <a:rPr lang="ru-RU" sz="2000" b="1" dirty="0" err="1"/>
              <a:t>конглицинина</a:t>
            </a:r>
            <a:r>
              <a:rPr lang="ru-RU" sz="2000" b="1" dirty="0"/>
              <a:t>, поскольку он обладает </a:t>
            </a:r>
            <a:r>
              <a:rPr lang="ru-RU" sz="2000" b="1" dirty="0" err="1"/>
              <a:t>эмульгирующими</a:t>
            </a:r>
            <a:r>
              <a:rPr lang="ru-RU" sz="2000" b="1" dirty="0"/>
              <a:t> свойствами. Сорта с альтернативным признаком, в свою очередь, должны быть пригодными для производства </a:t>
            </a:r>
            <a:r>
              <a:rPr lang="ru-RU" sz="2000" b="1" dirty="0" err="1"/>
              <a:t>текстуратов</a:t>
            </a:r>
            <a:r>
              <a:rPr lang="ru-RU" sz="2000" b="1" dirty="0"/>
              <a:t> белка из семян сои. Известен значительный полиморфизм сортов сои по содержанию белков этих фракций.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Сделано </a:t>
            </a:r>
            <a:r>
              <a:rPr lang="ru-RU" sz="2000" b="1" dirty="0"/>
              <a:t>также заключение о возможности селекции на преобладание той или иной фракции и даже ее субъединиц без снижения общего количества белка в зерне. Эти данные могут быть полезны и для определения тактики кормопроизводства, так как сорта, содержащие больше </a:t>
            </a:r>
            <a:r>
              <a:rPr lang="ru-RU" sz="2000" b="1" dirty="0" err="1"/>
              <a:t>конглицинина</a:t>
            </a:r>
            <a:r>
              <a:rPr lang="ru-RU" sz="2000" b="1" dirty="0"/>
              <a:t>, более удовлетворяют требованиям откорма свиней, в то время как крупному рогатому скоту более необходимы </a:t>
            </a:r>
            <a:r>
              <a:rPr lang="ru-RU" sz="2000" b="1" dirty="0" err="1"/>
              <a:t>глицининовые</a:t>
            </a:r>
            <a:r>
              <a:rPr lang="ru-RU" sz="2000" b="1" dirty="0"/>
              <a:t> фракции.</a:t>
            </a:r>
          </a:p>
          <a:p>
            <a:pPr algn="ctr"/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387928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0178" y="561256"/>
            <a:ext cx="1080435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При создании масличных сортов также не всегда учитывают качество исходного материала для получения высококачественного масла.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Между </a:t>
            </a:r>
            <a:r>
              <a:rPr lang="ru-RU" sz="2000" b="1" dirty="0"/>
              <a:t>тем, в коллекции ВИР выявлена изменчивость признака масличности семян сои в пределах 13,8-29,7%. Совершенно очевидно, что прежде всего необходимо привлекать высокомасличные образцы (с содержанием масла ≥ 25%).</a:t>
            </a:r>
          </a:p>
          <a:p>
            <a:pPr algn="ctr"/>
            <a:r>
              <a:rPr lang="ru-RU" sz="2000" b="1" dirty="0"/>
              <a:t> Современные технологии увеличения стабильности и улучшения вкусовых и питательных качеств соевого масла предполагают регулирование соотношения тех или иных жирных кислот. Поэтому скрининг генофонда для выявления его полиморфизма по содержанию жирных кислот, а также токоферола (витамина Е) – конструктивный путь поиска исходного материала для селекции масличных сортов сои. </a:t>
            </a:r>
          </a:p>
          <a:p>
            <a:pPr algn="ctr"/>
            <a:endParaRPr lang="ru-RU" sz="20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В </a:t>
            </a:r>
            <a:r>
              <a:rPr lang="ru-RU" sz="2000" b="1" dirty="0">
                <a:solidFill>
                  <a:srgbClr val="C00000"/>
                </a:solidFill>
                <a:latin typeface="Arial Black" pitchFamily="34" charset="0"/>
              </a:rPr>
              <a:t>коллекции ВИР выявлены образцы </a:t>
            </a:r>
          </a:p>
          <a:p>
            <a:pPr marL="180000" algn="just">
              <a:buFont typeface="Arial" pitchFamily="34" charset="0"/>
              <a:buChar char="•"/>
            </a:pPr>
            <a:r>
              <a:rPr lang="ru-RU" sz="2000" b="1" dirty="0"/>
              <a:t>с повышенным содержанием </a:t>
            </a:r>
            <a:r>
              <a:rPr lang="ru-RU" sz="2000" b="1" dirty="0" err="1"/>
              <a:t>линолевой</a:t>
            </a:r>
            <a:r>
              <a:rPr lang="ru-RU" sz="2000" b="1" dirty="0"/>
              <a:t> кислоты (50-52%) и полиненасыщенных кислот; </a:t>
            </a:r>
          </a:p>
          <a:p>
            <a:pPr marL="180000" algn="just">
              <a:buFont typeface="Arial" pitchFamily="34" charset="0"/>
              <a:buChar char="•"/>
            </a:pPr>
            <a:r>
              <a:rPr lang="ru-RU" sz="2000" b="1" dirty="0"/>
              <a:t>с рецессивным </a:t>
            </a:r>
            <a:r>
              <a:rPr lang="ru-RU" sz="2000" b="1" dirty="0" err="1"/>
              <a:t>аллелем</a:t>
            </a:r>
            <a:r>
              <a:rPr lang="ru-RU" sz="2000" b="1" dirty="0"/>
              <a:t> гена </a:t>
            </a:r>
            <a:r>
              <a:rPr lang="ru-RU" sz="2000" b="1" i="1" dirty="0" err="1"/>
              <a:t>fan</a:t>
            </a:r>
            <a:r>
              <a:rPr lang="ru-RU" sz="2000" b="1" i="1" dirty="0"/>
              <a:t>,</a:t>
            </a:r>
            <a:r>
              <a:rPr lang="ru-RU" sz="2000" b="1" dirty="0"/>
              <a:t> контролирующим содержание линоленовой кислоты в семенах; </a:t>
            </a:r>
          </a:p>
          <a:p>
            <a:pPr marL="180000" algn="just">
              <a:buFont typeface="Arial" pitchFamily="34" charset="0"/>
              <a:buChar char="•"/>
            </a:pPr>
            <a:r>
              <a:rPr lang="ru-RU" sz="2000" b="1" dirty="0"/>
              <a:t>с рецессивным </a:t>
            </a:r>
            <a:r>
              <a:rPr lang="ru-RU" sz="2000" b="1" dirty="0" err="1"/>
              <a:t>аллелем</a:t>
            </a:r>
            <a:r>
              <a:rPr lang="ru-RU" sz="2000" b="1" dirty="0"/>
              <a:t> гена </a:t>
            </a:r>
            <a:r>
              <a:rPr lang="ru-RU" sz="2000" b="1" i="1" dirty="0"/>
              <a:t>fар1,</a:t>
            </a:r>
            <a:r>
              <a:rPr lang="ru-RU" sz="2000" b="1" dirty="0"/>
              <a:t> контролирующим содержание пальмитиновой кислоты; </a:t>
            </a:r>
          </a:p>
          <a:p>
            <a:pPr marL="180000" algn="just">
              <a:buFont typeface="Arial" pitchFamily="34" charset="0"/>
              <a:buChar char="•"/>
            </a:pPr>
            <a:r>
              <a:rPr lang="ru-RU" sz="2000" b="1" dirty="0"/>
              <a:t>с рецессивными аллелями гена </a:t>
            </a:r>
            <a:r>
              <a:rPr lang="ru-RU" sz="2000" b="1" i="1" dirty="0" err="1"/>
              <a:t>lx</a:t>
            </a:r>
            <a:r>
              <a:rPr lang="ru-RU" sz="2000" b="1" i="1" dirty="0"/>
              <a:t>,</a:t>
            </a:r>
            <a:r>
              <a:rPr lang="ru-RU" sz="2000" b="1" dirty="0"/>
              <a:t> контролирующего низкое содержание </a:t>
            </a:r>
            <a:r>
              <a:rPr lang="ru-RU" sz="2000" b="1" dirty="0" err="1"/>
              <a:t>липоксигеназы</a:t>
            </a:r>
            <a:r>
              <a:rPr lang="ru-RU" sz="2000" b="1" dirty="0"/>
              <a:t> (кофермента Q, катализирующего метаболизм ненасыщенных жирных кислот в семенах).</a:t>
            </a:r>
          </a:p>
          <a:p>
            <a:pPr marL="180000" algn="r"/>
            <a:r>
              <a:rPr lang="ru-RU" sz="2000" b="1" dirty="0"/>
              <a:t>(</a:t>
            </a:r>
            <a:r>
              <a:rPr lang="ru-RU" sz="2000" b="1" i="1" dirty="0"/>
              <a:t>Вишнякова, 2004; Вишнякова, </a:t>
            </a:r>
            <a:r>
              <a:rPr lang="ru-RU" sz="2000" b="1" i="1" dirty="0" err="1"/>
              <a:t>Сеферова</a:t>
            </a:r>
            <a:r>
              <a:rPr lang="ru-RU" sz="2000" b="1" i="1" dirty="0"/>
              <a:t>, 2005).</a:t>
            </a:r>
          </a:p>
          <a:p>
            <a:pPr algn="ctr"/>
            <a:endParaRPr lang="ru-RU" sz="2000" b="1" dirty="0"/>
          </a:p>
        </p:txBody>
      </p:sp>
    </p:spTree>
    <p:extLst>
      <p:ext uri="{BB962C8B-B14F-4D97-AF65-F5344CB8AC3E}">
        <p14:creationId xmlns="" xmlns:p14="http://schemas.microsoft.com/office/powerpoint/2010/main" val="324386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950496" y="614045"/>
            <a:ext cx="10347158" cy="3447098"/>
          </a:xfrm>
          <a:prstGeom prst="rect">
            <a:avLst/>
          </a:prstGeom>
          <a:solidFill>
            <a:srgbClr val="CC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2000" b="1" u="sng">
                <a:latin typeface="Arial" pitchFamily="34" charset="0"/>
              </a:rPr>
              <a:t>Овощные направления</a:t>
            </a:r>
            <a:r>
              <a:rPr lang="ru-RU" altLang="ru-RU" sz="2000" b="1">
                <a:latin typeface="Arial" pitchFamily="34" charset="0"/>
              </a:rPr>
              <a:t> :</a:t>
            </a:r>
          </a:p>
          <a:p>
            <a:pPr eaLnBrk="1" hangingPunct="1"/>
            <a:endParaRPr lang="ru-RU" altLang="ru-RU" b="1">
              <a:latin typeface="Arial" pitchFamily="34" charset="0"/>
            </a:endParaRPr>
          </a:p>
          <a:p>
            <a:pPr algn="just" eaLnBrk="1" hangingPunct="1"/>
            <a:r>
              <a:rPr lang="ru-RU" altLang="ru-RU" sz="2000" b="1">
                <a:latin typeface="Arial" pitchFamily="34" charset="0"/>
              </a:rPr>
              <a:t>— использование зеленого горошка из зеленых бобов (предпочтительно крупносемянные сорта, содержащие больше сахаров, тип Эдамаме). </a:t>
            </a:r>
          </a:p>
          <a:p>
            <a:pPr algn="just" eaLnBrk="1" hangingPunct="1"/>
            <a:endParaRPr lang="ru-RU" altLang="ru-RU" sz="2000" b="1">
              <a:latin typeface="Arial" pitchFamily="34" charset="0"/>
            </a:endParaRPr>
          </a:p>
          <a:p>
            <a:pPr algn="just" eaLnBrk="1" hangingPunct="1"/>
            <a:r>
              <a:rPr lang="ru-RU" altLang="ru-RU" sz="2000" b="1">
                <a:latin typeface="Arial" pitchFamily="34" charset="0"/>
              </a:rPr>
              <a:t>— для получения проростков (из мелкосемянных зерновых сортов, например МОК, </a:t>
            </a:r>
            <a:r>
              <a:rPr lang="en-US" altLang="ru-RU" sz="2000" b="1">
                <a:latin typeface="Arial" pitchFamily="34" charset="0"/>
              </a:rPr>
              <a:t>Micron </a:t>
            </a:r>
            <a:r>
              <a:rPr lang="ru-RU" altLang="ru-RU" sz="2000" b="1">
                <a:latin typeface="Arial" pitchFamily="34" charset="0"/>
              </a:rPr>
              <a:t>и </a:t>
            </a:r>
            <a:r>
              <a:rPr lang="en-US" altLang="ru-RU" sz="2000" b="1">
                <a:latin typeface="Arial" pitchFamily="34" charset="0"/>
              </a:rPr>
              <a:t>Colibri</a:t>
            </a:r>
            <a:r>
              <a:rPr lang="ru-RU" altLang="ru-RU" sz="2000" b="1">
                <a:latin typeface="Arial" pitchFamily="34" charset="0"/>
              </a:rPr>
              <a:t>); </a:t>
            </a:r>
          </a:p>
          <a:p>
            <a:pPr algn="just" eaLnBrk="1" hangingPunct="1"/>
            <a:endParaRPr lang="ru-RU" altLang="ru-RU" sz="2000" b="1">
              <a:latin typeface="Arial" pitchFamily="34" charset="0"/>
            </a:endParaRPr>
          </a:p>
          <a:p>
            <a:pPr algn="just" eaLnBrk="1" hangingPunct="1"/>
            <a:r>
              <a:rPr lang="ru-RU" altLang="ru-RU" sz="2000" b="1">
                <a:latin typeface="Arial" pitchFamily="34" charset="0"/>
              </a:rPr>
              <a:t>— овощные консервы на основе переработки сухих семян зерновых сортов (предпочтительно высокобелковые и низкоингибиторные  сорта сои, например, Астра, Веста, Вилана, Фора). 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4481513"/>
            <a:ext cx="2252663" cy="225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697413"/>
            <a:ext cx="1852612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4" y="4440238"/>
            <a:ext cx="15906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925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1284" y="223465"/>
            <a:ext cx="978167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Кормовое использование.</a:t>
            </a:r>
            <a:r>
              <a:rPr lang="ru-RU" b="1" dirty="0">
                <a:latin typeface="Arial Black" pitchFamily="34" charset="0"/>
              </a:rPr>
              <a:t> </a:t>
            </a:r>
          </a:p>
          <a:p>
            <a:pPr algn="ctr"/>
            <a:r>
              <a:rPr lang="ru-RU" sz="2000" b="1" dirty="0"/>
              <a:t>При поиске и создании исходного материала для селекции сортов кормового использования применяются практически те же стратегия и тактика, что и для продовольственных сортов. </a:t>
            </a:r>
          </a:p>
          <a:p>
            <a:pPr algn="ctr"/>
            <a:r>
              <a:rPr lang="ru-RU" sz="2000" b="1" dirty="0"/>
              <a:t>В </a:t>
            </a:r>
            <a:r>
              <a:rPr lang="ru-RU" sz="2000" b="1" dirty="0" err="1"/>
              <a:t>Госреестре</a:t>
            </a:r>
            <a:r>
              <a:rPr lang="ru-RU" sz="2000" b="1" dirty="0"/>
              <a:t> селекционных достижений РФ разграничение сортов зернобобовых на кормовые и продовольственные указано только для гороха (полевой) и бобов. Традиционные кормовые культуры: люпин, вика и чина. Но следует помнить, что высокими кормовыми достоинствами обладают соя, чечевица, нут для которых деление на указанные направления в </a:t>
            </a:r>
            <a:r>
              <a:rPr lang="ru-RU" sz="2000" b="1" dirty="0" err="1"/>
              <a:t>Госреестре</a:t>
            </a:r>
            <a:r>
              <a:rPr lang="ru-RU" sz="2000" b="1" dirty="0"/>
              <a:t> не указано. </a:t>
            </a:r>
            <a:endParaRPr lang="ru-RU" sz="2000" b="1" dirty="0" smtClean="0"/>
          </a:p>
          <a:p>
            <a:pPr algn="ctr"/>
            <a:endParaRPr lang="ru-RU" sz="2000" b="1" dirty="0" smtClean="0"/>
          </a:p>
          <a:p>
            <a:pPr algn="ctr"/>
            <a:r>
              <a:rPr lang="ru-RU" sz="2000" b="1" dirty="0" smtClean="0"/>
              <a:t>Однако </a:t>
            </a:r>
            <a:r>
              <a:rPr lang="ru-RU" sz="2000" b="1" dirty="0"/>
              <a:t>практика кормопроизводства свидетельствует не только о необходимости выделения самостоятельной категории кормовых сортов, но и целесообразности их классификации на группы более узкого целевого использования, а именно: сенного, силосного, </a:t>
            </a:r>
            <a:r>
              <a:rPr lang="ru-RU" sz="2000" b="1" dirty="0" err="1"/>
              <a:t>зеленоукосного</a:t>
            </a:r>
            <a:r>
              <a:rPr lang="ru-RU" sz="2000" b="1" dirty="0"/>
              <a:t>. Технологии заготовки и назначения каждого из этих видов корма различны и требуют соответствующего исходного материала. Наряду с кормовой ценностью - непременным качеством всех кормовых сортов - следует учитывать их морфологические, биологические и </a:t>
            </a:r>
            <a:r>
              <a:rPr lang="ru-RU" sz="2000" b="1" dirty="0" err="1"/>
              <a:t>экотипические</a:t>
            </a:r>
            <a:r>
              <a:rPr lang="ru-RU" sz="2000" b="1" dirty="0"/>
              <a:t> особенности. </a:t>
            </a:r>
          </a:p>
          <a:p>
            <a:pPr algn="ctr"/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38288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5032" y="620688"/>
            <a:ext cx="93485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b="1" dirty="0" err="1"/>
              <a:t>Зеленоукосные</a:t>
            </a:r>
            <a:r>
              <a:rPr lang="ru-RU" sz="2000" b="1" dirty="0"/>
              <a:t> сорта </a:t>
            </a:r>
            <a:r>
              <a:rPr lang="en-US" sz="2000" b="1" i="1" dirty="0"/>
              <a:t>a priori</a:t>
            </a:r>
            <a:r>
              <a:rPr lang="ru-RU" sz="2000" b="1" dirty="0"/>
              <a:t> должны быть относительно высокорослыми, с негрубой зеленой массой, способными к интенсивному ее наращиванию после скашивания, с медленно стареющими листьями. </a:t>
            </a:r>
          </a:p>
          <a:p>
            <a:pPr>
              <a:buFont typeface="Arial" pitchFamily="34" charset="0"/>
              <a:buChar char="•"/>
            </a:pPr>
            <a:endParaRPr lang="ru-RU" sz="2000" b="1" dirty="0"/>
          </a:p>
          <a:p>
            <a:pPr>
              <a:buFont typeface="Arial" pitchFamily="34" charset="0"/>
              <a:buChar char="•"/>
            </a:pPr>
            <a:r>
              <a:rPr lang="ru-RU" sz="2000" b="1" dirty="0"/>
              <a:t>Растения, используемые на сено и травяную муку, должны отличаться высоким выходом сухих веществ и белка, тонкими ветвями, интенсивной ветвистостью и хорошей </a:t>
            </a:r>
            <a:r>
              <a:rPr lang="ru-RU" sz="2000" b="1" dirty="0" err="1"/>
              <a:t>облиственностью</a:t>
            </a:r>
            <a:r>
              <a:rPr lang="ru-RU" sz="2000" b="1" dirty="0"/>
              <a:t>, слабой </a:t>
            </a:r>
            <a:r>
              <a:rPr lang="ru-RU" sz="2000" b="1" dirty="0" err="1"/>
              <a:t>опушенностью</a:t>
            </a:r>
            <a:r>
              <a:rPr lang="ru-RU" sz="2000" b="1" dirty="0"/>
              <a:t>, мелкими, хорошо удерживающимися на растении листьями, мелкими бобами и семенами. </a:t>
            </a:r>
          </a:p>
          <a:p>
            <a:pPr>
              <a:buFont typeface="Arial" pitchFamily="34" charset="0"/>
              <a:buChar char="•"/>
            </a:pPr>
            <a:endParaRPr lang="ru-RU" sz="2000" b="1" dirty="0"/>
          </a:p>
          <a:p>
            <a:pPr>
              <a:buFont typeface="Arial" pitchFamily="34" charset="0"/>
              <a:buChar char="•"/>
            </a:pPr>
            <a:r>
              <a:rPr lang="ru-RU" sz="2000" b="1" dirty="0"/>
              <a:t>Силосные сорта также должны обеспечивать высокие сборы зеленой массы и сухих веществ, и при этом иметь повышенное содержание сахара. В этом случае можно опираться на </a:t>
            </a:r>
            <a:r>
              <a:rPr lang="ru-RU" sz="2000" b="1" dirty="0" err="1"/>
              <a:t>экотипическое</a:t>
            </a:r>
            <a:r>
              <a:rPr lang="ru-RU" sz="2000" b="1" dirty="0"/>
              <a:t> разнообразие коллекции.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365204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1" y="476673"/>
            <a:ext cx="918009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В </a:t>
            </a:r>
            <a:r>
              <a:rPr lang="ru-RU" sz="2000" b="1" dirty="0" err="1"/>
              <a:t>ВИРе</a:t>
            </a:r>
            <a:r>
              <a:rPr lang="ru-RU" sz="2000" b="1" dirty="0"/>
              <a:t> разработана технология поиска исходного материала для селекции кормовых сортов сои по типу скармливания. Сорта, возделываемые на сено, близки к индийскому </a:t>
            </a:r>
            <a:r>
              <a:rPr lang="ru-RU" sz="2000" b="1" dirty="0" err="1"/>
              <a:t>геоэкотипу</a:t>
            </a:r>
            <a:r>
              <a:rPr lang="ru-RU" sz="2000" b="1" dirty="0"/>
              <a:t>. Образцы </a:t>
            </a:r>
            <a:r>
              <a:rPr lang="ru-RU" sz="2000" b="1" dirty="0" err="1"/>
              <a:t>зеленоукосного</a:t>
            </a:r>
            <a:r>
              <a:rPr lang="ru-RU" sz="2000" b="1" dirty="0"/>
              <a:t> и силосного направления различаются только по фактору роста, последние характеризуются большей высотой растения. Исходный материал для </a:t>
            </a:r>
            <a:r>
              <a:rPr lang="ru-RU" sz="2000" b="1" dirty="0" err="1"/>
              <a:t>зеленоукосного</a:t>
            </a:r>
            <a:r>
              <a:rPr lang="ru-RU" sz="2000" b="1" dirty="0"/>
              <a:t> использования следует искать преимущественно в корейском подвиде (</a:t>
            </a:r>
            <a:r>
              <a:rPr lang="ru-RU" sz="2000" b="1" dirty="0" err="1"/>
              <a:t>геоэкотипе</a:t>
            </a:r>
            <a:r>
              <a:rPr lang="ru-RU" sz="2000" b="1" dirty="0"/>
              <a:t>), а для силосного пригодны образцы разных </a:t>
            </a:r>
            <a:r>
              <a:rPr lang="ru-RU" sz="2000" b="1" dirty="0" err="1"/>
              <a:t>геоэкотипов</a:t>
            </a:r>
            <a:r>
              <a:rPr lang="ru-RU" sz="2000" b="1" dirty="0"/>
              <a:t>.</a:t>
            </a:r>
          </a:p>
          <a:p>
            <a:pPr algn="ctr"/>
            <a:r>
              <a:rPr lang="ru-RU" sz="2000" b="1" dirty="0"/>
              <a:t>Подобный анализ может быть основой дифференцированного выбора для селекции кормовых сортов и у других зернобобовых культур многопрофильного использования.</a:t>
            </a:r>
          </a:p>
          <a:p>
            <a:pPr algn="ctr"/>
            <a:endParaRPr lang="ru-RU" sz="2000" b="1" dirty="0"/>
          </a:p>
          <a:p>
            <a:pPr algn="r"/>
            <a:r>
              <a:rPr lang="ru-RU" sz="2000" b="1" dirty="0"/>
              <a:t>(</a:t>
            </a:r>
            <a:r>
              <a:rPr lang="ru-RU" sz="2000" b="1" dirty="0" err="1"/>
              <a:t>Бурляева</a:t>
            </a:r>
            <a:r>
              <a:rPr lang="ru-RU" sz="2000" b="1" dirty="0"/>
              <a:t> и др., 2014)</a:t>
            </a:r>
          </a:p>
          <a:p>
            <a:pPr algn="ctr"/>
            <a:endParaRPr lang="ru-RU" sz="2000" b="1" dirty="0"/>
          </a:p>
        </p:txBody>
      </p:sp>
    </p:spTree>
    <p:extLst>
      <p:ext uri="{BB962C8B-B14F-4D97-AF65-F5344CB8AC3E}">
        <p14:creationId xmlns="" xmlns:p14="http://schemas.microsoft.com/office/powerpoint/2010/main" val="51236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6432" y="1510729"/>
            <a:ext cx="75317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На 01.11.2016 коллекция генетических ресурсов зернобобовых  содержит 46555 образцов, </a:t>
            </a:r>
          </a:p>
          <a:p>
            <a:pPr algn="ctr"/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относящихся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к 13 родам и более чем к 200 видам сем. </a:t>
            </a:r>
            <a:r>
              <a:rPr lang="en-US" sz="2000" b="1" i="1" dirty="0" err="1" smtClean="0">
                <a:solidFill>
                  <a:schemeClr val="accent2">
                    <a:lumMod val="50000"/>
                  </a:schemeClr>
                </a:solidFill>
              </a:rPr>
              <a:t>Fabaceae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8306" y="275632"/>
            <a:ext cx="10274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Все годы </a:t>
            </a:r>
            <a:r>
              <a:rPr lang="ru-RU" sz="2000" b="1" dirty="0"/>
              <a:t>коллекция развивалась в соответствии с программными установками </a:t>
            </a:r>
            <a:r>
              <a:rPr lang="ru-RU" sz="2000" b="1" dirty="0" err="1"/>
              <a:t>Н.И.Вавилова</a:t>
            </a:r>
            <a:r>
              <a:rPr lang="ru-RU" sz="2000" b="1" dirty="0"/>
              <a:t>. По мере развития новых методов изучения и биотехнологий возникали новые подходы к ее изучению, систематизации и классификации. </a:t>
            </a:r>
          </a:p>
          <a:p>
            <a:endParaRPr lang="ru-RU" sz="2000" b="1" dirty="0"/>
          </a:p>
        </p:txBody>
      </p:sp>
      <p:pic>
        <p:nvPicPr>
          <p:cNvPr id="5" name="Picture 2" descr="http://fitbodycoach.files.wordpress.com/2010/10/images-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19430" y="1594702"/>
            <a:ext cx="2590800" cy="1762126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57988" y="2683042"/>
            <a:ext cx="8169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Генетическое разнообразие коллекции - это экспозиция возможностей использования генетических ресурсов, оцененных по многим биологическим и агрономическим признакам.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45959" y="3779109"/>
            <a:ext cx="110449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 настоящее время по РФ районировано  </a:t>
            </a:r>
            <a:r>
              <a:rPr lang="ru-RU" sz="2000" b="1" dirty="0" smtClean="0">
                <a:solidFill>
                  <a:srgbClr val="FF0000"/>
                </a:solidFill>
              </a:rPr>
              <a:t>525</a:t>
            </a:r>
            <a:r>
              <a:rPr lang="ru-RU" sz="2000" b="1" dirty="0" smtClean="0"/>
              <a:t> сортов </a:t>
            </a:r>
            <a:r>
              <a:rPr lang="ru-RU" sz="2000" b="1" dirty="0" smtClean="0">
                <a:solidFill>
                  <a:srgbClr val="FF0000"/>
                </a:solidFill>
              </a:rPr>
              <a:t>22</a:t>
            </a:r>
            <a:r>
              <a:rPr lang="ru-RU" sz="2000" b="1" dirty="0" smtClean="0"/>
              <a:t> видов зернобобовых  культур. Большая часть отечественных сортов создана на базе коллекции ВИР.</a:t>
            </a:r>
          </a:p>
          <a:p>
            <a:r>
              <a:rPr lang="ru-RU" sz="2000" b="1" dirty="0" smtClean="0"/>
              <a:t>Селекцией </a:t>
            </a:r>
            <a:r>
              <a:rPr lang="ru-RU" sz="2000" b="1" dirty="0"/>
              <a:t>зернобобовых культур в нашей стране занимается не менее 30 </a:t>
            </a:r>
            <a:r>
              <a:rPr lang="ru-RU" sz="2000" b="1" dirty="0" err="1"/>
              <a:t>селекцентров</a:t>
            </a:r>
            <a:r>
              <a:rPr lang="ru-RU" sz="2000" b="1" dirty="0"/>
              <a:t>, а также ВУЗы, частные селекционные компании. </a:t>
            </a:r>
            <a:endParaRPr lang="ru-RU" sz="2000" b="1" dirty="0" smtClean="0"/>
          </a:p>
          <a:p>
            <a:endParaRPr lang="ru-RU" sz="2000" b="1" dirty="0"/>
          </a:p>
          <a:p>
            <a:r>
              <a:rPr lang="ru-RU" sz="2000" b="1" dirty="0" smtClean="0"/>
              <a:t>Большая </a:t>
            </a:r>
            <a:r>
              <a:rPr lang="ru-RU" sz="2000" b="1" dirty="0"/>
              <a:t>часть этих сортов по-прежнему создается на основе коллекции ВИР. </a:t>
            </a:r>
            <a:endParaRPr lang="ru-RU" sz="2000" b="1" dirty="0" smtClean="0"/>
          </a:p>
          <a:p>
            <a:endParaRPr lang="ru-RU" sz="2000" b="1" dirty="0"/>
          </a:p>
          <a:p>
            <a:r>
              <a:rPr lang="ru-RU" sz="2000" b="1" dirty="0" smtClean="0"/>
              <a:t>Работа с коллекцией всегда осуществлялась в контексте актуальных задач селекции. </a:t>
            </a:r>
          </a:p>
          <a:p>
            <a:r>
              <a:rPr lang="ru-RU" sz="2000" b="1" dirty="0" smtClean="0"/>
              <a:t>Сегодня эти задачи усложнились.</a:t>
            </a:r>
            <a:endParaRPr lang="ru-RU" sz="2000" b="1" dirty="0"/>
          </a:p>
        </p:txBody>
      </p:sp>
    </p:spTree>
    <p:extLst>
      <p:ext uri="{BB962C8B-B14F-4D97-AF65-F5344CB8AC3E}">
        <p14:creationId xmlns="" xmlns:p14="http://schemas.microsoft.com/office/powerpoint/2010/main" val="93325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2135560" y="260648"/>
            <a:ext cx="5136550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5591944" y="1700808"/>
            <a:ext cx="430863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1919537" y="3573016"/>
            <a:ext cx="3918299" cy="2819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519936" y="177281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1-й год исследования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39808" y="4005064"/>
            <a:ext cx="1728192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/>
              <a:t>2-й год исследования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59896" y="544522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3-й год исследования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5520" y="6309320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Расположение  кормовых образцов сои в пространстве канонических осей 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256946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Text Box 6"/>
          <p:cNvSpPr txBox="1">
            <a:spLocks noChangeArrowheads="1"/>
          </p:cNvSpPr>
          <p:nvPr/>
        </p:nvSpPr>
        <p:spPr bwMode="auto">
          <a:xfrm>
            <a:off x="732701" y="1494507"/>
            <a:ext cx="8074415" cy="120032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i="1" dirty="0">
                <a:latin typeface="Arial" pitchFamily="34" charset="0"/>
                <a:cs typeface="Arial" pitchFamily="34" charset="0"/>
              </a:rPr>
              <a:t>     Высокая наследуемость признаков симбиоза, а также наличие</a:t>
            </a:r>
          </a:p>
          <a:p>
            <a:pPr>
              <a:defRPr/>
            </a:pPr>
            <a:r>
              <a:rPr lang="ru-RU" b="1" i="1" dirty="0">
                <a:latin typeface="Arial" pitchFamily="34" charset="0"/>
                <a:cs typeface="Arial" pitchFamily="34" charset="0"/>
              </a:rPr>
              <a:t>высоких корреляций между азотфиксирующей активностью и урожайностью растений свидетельствуют о том, что симбиотическая селекция может быть весьма результативной.</a:t>
            </a:r>
          </a:p>
        </p:txBody>
      </p:sp>
      <p:sp>
        <p:nvSpPr>
          <p:cNvPr id="209923" name="Text Box 7"/>
          <p:cNvSpPr txBox="1">
            <a:spLocks noChangeArrowheads="1"/>
          </p:cNvSpPr>
          <p:nvPr/>
        </p:nvSpPr>
        <p:spPr bwMode="auto">
          <a:xfrm>
            <a:off x="777931" y="2945815"/>
            <a:ext cx="7283227" cy="120032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Очевидно, что высокая симбиотическая эффективность может быть достигнута путем создания </a:t>
            </a:r>
            <a:r>
              <a:rPr lang="ru-RU" b="1" i="1" dirty="0" err="1">
                <a:latin typeface="Arial" pitchFamily="34" charset="0"/>
                <a:cs typeface="Arial" pitchFamily="34" charset="0"/>
              </a:rPr>
              <a:t>комплементарных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сочетаний генотипов партнеров, для чего и должна проводиться их координированная селекция.</a:t>
            </a:r>
          </a:p>
        </p:txBody>
      </p:sp>
      <p:sp>
        <p:nvSpPr>
          <p:cNvPr id="63492" name="Text Box 10"/>
          <p:cNvSpPr txBox="1">
            <a:spLocks noChangeArrowheads="1"/>
          </p:cNvSpPr>
          <p:nvPr/>
        </p:nvSpPr>
        <p:spPr bwMode="auto">
          <a:xfrm>
            <a:off x="950495" y="199106"/>
            <a:ext cx="9671273" cy="8771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Симбиотический потенциал 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следует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включить в список хозяйственно ценных признаков бобовых растений.</a:t>
            </a:r>
          </a:p>
        </p:txBody>
      </p:sp>
      <p:pic>
        <p:nvPicPr>
          <p:cNvPr id="7" name="Picture 8" descr="Изображение 011"/>
          <p:cNvPicPr>
            <a:picLocks noChangeAspect="1" noChangeArrowheads="1"/>
          </p:cNvPicPr>
          <p:nvPr/>
        </p:nvPicPr>
        <p:blipFill>
          <a:blip r:embed="rId2" cstate="print">
            <a:lum bright="22000"/>
          </a:blip>
          <a:srcRect/>
          <a:stretch>
            <a:fillRect/>
          </a:stretch>
        </p:blipFill>
        <p:spPr bwMode="auto">
          <a:xfrm>
            <a:off x="9031817" y="1395663"/>
            <a:ext cx="2460175" cy="3137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7372239" y="4725154"/>
            <a:ext cx="4214284" cy="1752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1743826" y="5088023"/>
            <a:ext cx="1441449" cy="5048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804001" y="4578516"/>
            <a:ext cx="6144683" cy="1615827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Перспективно создание растительно-микробных систем на основе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эндомикоризных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грибов и клубеньковых бактерий, способные обогащать почву питательными элементами.</a:t>
            </a:r>
          </a:p>
          <a:p>
            <a:pPr algn="r">
              <a:spcBef>
                <a:spcPct val="50000"/>
              </a:spcBef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8"/>
          <p:cNvSpPr txBox="1">
            <a:spLocks noChangeArrowheads="1"/>
          </p:cNvSpPr>
          <p:nvPr/>
        </p:nvSpPr>
        <p:spPr bwMode="auto">
          <a:xfrm>
            <a:off x="4724400" y="1858963"/>
            <a:ext cx="416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2400" b="1">
              <a:latin typeface="Times New Roman" pitchFamily="18" charset="0"/>
            </a:endParaRPr>
          </a:p>
        </p:txBody>
      </p:sp>
      <p:sp>
        <p:nvSpPr>
          <p:cNvPr id="1028" name="Text Box 9"/>
          <p:cNvSpPr txBox="1">
            <a:spLocks noChangeArrowheads="1"/>
          </p:cNvSpPr>
          <p:nvPr/>
        </p:nvSpPr>
        <p:spPr bwMode="auto">
          <a:xfrm>
            <a:off x="1786467" y="1517651"/>
            <a:ext cx="829733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>
                <a:solidFill>
                  <a:schemeClr val="hlink"/>
                </a:solidFill>
              </a:rPr>
              <a:t>Повышение симбиотического потенциала</a:t>
            </a:r>
            <a:r>
              <a:rPr lang="ru-RU" b="1" i="1"/>
              <a:t> </a:t>
            </a:r>
            <a:r>
              <a:rPr lang="ru-RU"/>
              <a:t> </a:t>
            </a:r>
          </a:p>
        </p:txBody>
      </p:sp>
      <p:graphicFrame>
        <p:nvGraphicFramePr>
          <p:cNvPr id="1026" name="Object 11"/>
          <p:cNvGraphicFramePr>
            <a:graphicFrameLocks noChangeAspect="1"/>
          </p:cNvGraphicFramePr>
          <p:nvPr/>
        </p:nvGraphicFramePr>
        <p:xfrm>
          <a:off x="814917" y="260350"/>
          <a:ext cx="10752667" cy="2160588"/>
        </p:xfrm>
        <a:graphic>
          <a:graphicData uri="http://schemas.openxmlformats.org/presentationml/2006/ole">
            <p:oleObj spid="_x0000_s55298" name="Image" r:id="rId3" imgW="6400800" imgH="2743200" progId="">
              <p:embed/>
            </p:oleObj>
          </a:graphicData>
        </a:graphic>
      </p:graphicFrame>
      <p:sp>
        <p:nvSpPr>
          <p:cNvPr id="1029" name="Text Box 12"/>
          <p:cNvSpPr txBox="1">
            <a:spLocks noChangeArrowheads="1"/>
          </p:cNvSpPr>
          <p:nvPr/>
        </p:nvSpPr>
        <p:spPr bwMode="auto">
          <a:xfrm>
            <a:off x="1775884" y="1125538"/>
            <a:ext cx="57573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к</a:t>
            </a:r>
          </a:p>
        </p:txBody>
      </p:sp>
      <p:sp>
        <p:nvSpPr>
          <p:cNvPr id="1030" name="Text Box 13"/>
          <p:cNvSpPr txBox="1">
            <a:spLocks noChangeArrowheads="1"/>
          </p:cNvSpPr>
          <p:nvPr/>
        </p:nvSpPr>
        <p:spPr bwMode="auto">
          <a:xfrm>
            <a:off x="6191251" y="1196976"/>
            <a:ext cx="478367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I</a:t>
            </a:r>
            <a:endParaRPr lang="ru-RU" sz="2000" b="1"/>
          </a:p>
        </p:txBody>
      </p:sp>
      <p:sp>
        <p:nvSpPr>
          <p:cNvPr id="1031" name="Text Box 14"/>
          <p:cNvSpPr txBox="1">
            <a:spLocks noChangeArrowheads="1"/>
          </p:cNvSpPr>
          <p:nvPr/>
        </p:nvSpPr>
        <p:spPr bwMode="auto">
          <a:xfrm>
            <a:off x="6212418" y="1484314"/>
            <a:ext cx="24553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</a:rPr>
              <a:t>I</a:t>
            </a:r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1032" name="Text Box 15"/>
          <p:cNvSpPr txBox="1">
            <a:spLocks noChangeArrowheads="1"/>
          </p:cNvSpPr>
          <p:nvPr/>
        </p:nvSpPr>
        <p:spPr bwMode="auto">
          <a:xfrm>
            <a:off x="10320867" y="1196975"/>
            <a:ext cx="480484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II</a:t>
            </a:r>
            <a:endParaRPr lang="ru-RU" sz="2400" b="1"/>
          </a:p>
        </p:txBody>
      </p:sp>
      <p:pic>
        <p:nvPicPr>
          <p:cNvPr id="1033" name="Picture 16" descr="Soya_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418" y="2565401"/>
            <a:ext cx="11233149" cy="3935413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1034" name="Text Box 17"/>
          <p:cNvSpPr txBox="1">
            <a:spLocks noChangeArrowheads="1"/>
          </p:cNvSpPr>
          <p:nvPr/>
        </p:nvSpPr>
        <p:spPr bwMode="auto">
          <a:xfrm>
            <a:off x="7727951" y="6521450"/>
            <a:ext cx="508846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(Вишнякова и др., 2004,а,б).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6"/>
          <p:cNvSpPr txBox="1">
            <a:spLocks noChangeArrowheads="1"/>
          </p:cNvSpPr>
          <p:nvPr/>
        </p:nvSpPr>
        <p:spPr bwMode="auto">
          <a:xfrm>
            <a:off x="6409267" y="1462088"/>
            <a:ext cx="24553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2400" b="1" i="1">
              <a:latin typeface="Times New Roman" pitchFamily="18" charset="0"/>
            </a:endParaRPr>
          </a:p>
        </p:txBody>
      </p:sp>
      <p:pic>
        <p:nvPicPr>
          <p:cNvPr id="18439" name="Picture 7" descr="соя_азо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066" y="407876"/>
            <a:ext cx="3864587" cy="3008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441" name="Group 9"/>
          <p:cNvGraphicFramePr>
            <a:graphicFrameLocks noGrp="1"/>
          </p:cNvGraphicFramePr>
          <p:nvPr/>
        </p:nvGraphicFramePr>
        <p:xfrm>
          <a:off x="4558408" y="1215189"/>
          <a:ext cx="7344834" cy="1884680"/>
        </p:xfrm>
        <a:graphic>
          <a:graphicData uri="http://schemas.openxmlformats.org/drawingml/2006/table">
            <a:tbl>
              <a:tblPr/>
              <a:tblGrid>
                <a:gridCol w="1837267"/>
                <a:gridCol w="1835151"/>
                <a:gridCol w="1837267"/>
                <a:gridCol w="1835149"/>
              </a:tblGrid>
              <a:tr h="8154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Контроль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(без инокуляции)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Штамм 607 г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Штамм 640 б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42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Вегетативная масса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13,9±0,28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18,7±0,74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20,3±0,28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Семена 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38,7±1,11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44,9±0,81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45,9±1,38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075" name="Rectangle 53"/>
          <p:cNvSpPr>
            <a:spLocks noChangeArrowheads="1"/>
          </p:cNvSpPr>
          <p:nvPr/>
        </p:nvSpPr>
        <p:spPr bwMode="auto">
          <a:xfrm>
            <a:off x="4499811" y="379998"/>
            <a:ext cx="769218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Arial Black" pitchFamily="34" charset="0"/>
              </a:rPr>
              <a:t>Среднее </a:t>
            </a:r>
            <a:r>
              <a:rPr lang="ru-RU" sz="1600" b="1" dirty="0">
                <a:solidFill>
                  <a:srgbClr val="7030A0"/>
                </a:solidFill>
                <a:latin typeface="Arial Black" pitchFamily="34" charset="0"/>
              </a:rPr>
              <a:t>содержание белка в вегетативной массе и семенах образцов сои при инокуляции производственными штаммами </a:t>
            </a:r>
            <a:r>
              <a:rPr lang="ru-RU" sz="1600" b="1" dirty="0" err="1">
                <a:solidFill>
                  <a:srgbClr val="7030A0"/>
                </a:solidFill>
                <a:latin typeface="Arial Black" pitchFamily="34" charset="0"/>
              </a:rPr>
              <a:t>ризобактерий</a:t>
            </a:r>
            <a:r>
              <a:rPr lang="ru-RU" sz="1600" b="1" dirty="0">
                <a:solidFill>
                  <a:srgbClr val="7030A0"/>
                </a:solidFill>
                <a:latin typeface="Arial Black" pitchFamily="34" charset="0"/>
              </a:rPr>
              <a:t> (%)</a:t>
            </a:r>
          </a:p>
        </p:txBody>
      </p:sp>
      <p:graphicFrame>
        <p:nvGraphicFramePr>
          <p:cNvPr id="2050" name="Object 54"/>
          <p:cNvGraphicFramePr>
            <a:graphicFrameLocks noChangeAspect="1"/>
          </p:cNvGraphicFramePr>
          <p:nvPr/>
        </p:nvGraphicFramePr>
        <p:xfrm>
          <a:off x="298450" y="3679825"/>
          <a:ext cx="5848350" cy="2805113"/>
        </p:xfrm>
        <a:graphic>
          <a:graphicData uri="http://schemas.openxmlformats.org/presentationml/2006/ole">
            <p:oleObj spid="_x0000_s56322" name="Picture" r:id="rId4" imgW="8229600" imgH="5318280" progId="Word.Picture.8">
              <p:embed/>
            </p:oleObj>
          </a:graphicData>
        </a:graphic>
      </p:graphicFrame>
      <p:pic>
        <p:nvPicPr>
          <p:cNvPr id="2076" name="Picture 5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7438" y="3428999"/>
            <a:ext cx="6064562" cy="3144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Pisum sativum Flowers"/>
          <p:cNvPicPr>
            <a:picLocks noChangeAspect="1" noChangeArrowheads="1"/>
          </p:cNvPicPr>
          <p:nvPr/>
        </p:nvPicPr>
        <p:blipFill>
          <a:blip r:embed="rId2" cstate="print">
            <a:lum bright="-60000"/>
          </a:blip>
          <a:srcRect/>
          <a:stretch>
            <a:fillRect/>
          </a:stretch>
        </p:blipFill>
        <p:spPr bwMode="auto">
          <a:xfrm>
            <a:off x="0" y="-23813"/>
            <a:ext cx="12192000" cy="6924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6595" name="Rectangle 3"/>
          <p:cNvSpPr>
            <a:spLocks noChangeArrowheads="1"/>
          </p:cNvSpPr>
          <p:nvPr/>
        </p:nvSpPr>
        <p:spPr bwMode="auto">
          <a:xfrm>
            <a:off x="0" y="15240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Сорт  гороха Триумф – первый в истории с увеличенным потенциалом взаимодействия с полезной почвенной микрофлорой  (</a:t>
            </a:r>
            <a:r>
              <a:rPr lang="ru-RU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ориг</a:t>
            </a:r>
            <a:r>
              <a:rPr lang="ru-RU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. ВНИИЗБК совместно с ВНИИСХМ)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endParaRPr lang="ru-RU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67" y="1052737"/>
            <a:ext cx="9855200" cy="4676775"/>
          </a:xfrm>
          <a:prstGeom prst="rect">
            <a:avLst/>
          </a:prstGeom>
          <a:noFill/>
          <a:ln w="76200" cmpd="tri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15413" y="5949280"/>
            <a:ext cx="10465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Создан на основе оценки симбиотической эффективности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гороха в коллекции  ВИР.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540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873" name="Group 169"/>
          <p:cNvGraphicFramePr>
            <a:graphicFrameLocks noGrp="1"/>
          </p:cNvGraphicFramePr>
          <p:nvPr/>
        </p:nvGraphicFramePr>
        <p:xfrm>
          <a:off x="719667" y="1341439"/>
          <a:ext cx="11040534" cy="4584637"/>
        </p:xfrm>
        <a:graphic>
          <a:graphicData uri="http://schemas.openxmlformats.org/drawingml/2006/table">
            <a:tbl>
              <a:tblPr/>
              <a:tblGrid>
                <a:gridCol w="1012880"/>
                <a:gridCol w="1287379"/>
                <a:gridCol w="1443893"/>
                <a:gridCol w="1536171"/>
                <a:gridCol w="1351305"/>
                <a:gridCol w="1515979"/>
                <a:gridCol w="1453196"/>
                <a:gridCol w="1439731"/>
              </a:tblGrid>
              <a:tr h="577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VIR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Зеленая масса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Масса семян/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растение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Число семян/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растение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Число бобов/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растение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Масса растения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Фосфор в семенах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Азот в семенах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925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159,4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370,6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311,1</a:t>
                      </a: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200,0</a:t>
                      </a: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20,2</a:t>
                      </a: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674,2</a:t>
                      </a: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249,7</a:t>
                      </a: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958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144,0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331,4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218,2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88,2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16,0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436,6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232,6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1693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156,2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302,1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232,8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63,0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38,1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716,2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159,4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3429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232,9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376,7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316,7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103,3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99,1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912,5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179,1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3855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196,5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666,7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288,2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136,9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50,0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644,1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375,0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4788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182,6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287,9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201,6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145,9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35,2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575,0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218,8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6063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195,2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328,6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168,8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100,0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98,2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716,0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168,6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8522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160,4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397,8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267,8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92,0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43,7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647,2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211,6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8599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288,6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566,7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383,4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130,0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56,2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842,9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345,4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</a:tbl>
          </a:graphicData>
        </a:graphic>
      </p:graphicFrame>
      <p:sp>
        <p:nvSpPr>
          <p:cNvPr id="72815" name="Text Box 111"/>
          <p:cNvSpPr txBox="1">
            <a:spLocks noChangeArrowheads="1"/>
          </p:cNvSpPr>
          <p:nvPr/>
        </p:nvSpPr>
        <p:spPr bwMode="auto">
          <a:xfrm>
            <a:off x="431371" y="260351"/>
            <a:ext cx="11425269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/>
              <a:t>Образцы гороха из коллекции ВИР, показавшие максимальную продуктивность при тройном симбиозе: взаимодействии с азотфиксирующими бактериями и грибами </a:t>
            </a:r>
            <a:r>
              <a:rPr lang="ru-RU" sz="2400" b="1" dirty="0" err="1" smtClean="0"/>
              <a:t>арбускулярной</a:t>
            </a:r>
            <a:r>
              <a:rPr lang="ru-RU" sz="2400" b="1" dirty="0" smtClean="0"/>
              <a:t> микоризы </a:t>
            </a:r>
            <a:r>
              <a:rPr lang="en-US" sz="2400" b="1" i="1" dirty="0" err="1" smtClean="0"/>
              <a:t>Glomus</a:t>
            </a:r>
            <a:r>
              <a:rPr lang="ru-RU" sz="2400" b="1" dirty="0" smtClean="0"/>
              <a:t>. (Увеличение, % к контролю)</a:t>
            </a:r>
            <a:endParaRPr lang="ru-RU" sz="2400" b="1" dirty="0"/>
          </a:p>
        </p:txBody>
      </p:sp>
      <p:sp>
        <p:nvSpPr>
          <p:cNvPr id="72862" name="Text Box 158"/>
          <p:cNvSpPr txBox="1">
            <a:spLocks noChangeArrowheads="1"/>
          </p:cNvSpPr>
          <p:nvPr/>
        </p:nvSpPr>
        <p:spPr bwMode="auto">
          <a:xfrm>
            <a:off x="8016214" y="6165305"/>
            <a:ext cx="3841749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(</a:t>
            </a:r>
            <a:r>
              <a:rPr lang="ru-RU" b="1" i="1" dirty="0"/>
              <a:t>Борисов и др., 2002)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2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4"/>
          <p:cNvSpPr txBox="1">
            <a:spLocks noChangeArrowheads="1"/>
          </p:cNvSpPr>
          <p:nvPr/>
        </p:nvSpPr>
        <p:spPr bwMode="auto">
          <a:xfrm>
            <a:off x="166328" y="164097"/>
            <a:ext cx="78346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Ленинградская обл. (г. Пушкин) –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самая северная точка мирового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соеведения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109571" name="Picture 5" descr="DSCN3855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 r="18454"/>
          <a:stretch>
            <a:fillRect/>
          </a:stretch>
        </p:blipFill>
        <p:spPr bwMode="auto">
          <a:xfrm>
            <a:off x="537301" y="1053349"/>
            <a:ext cx="2641292" cy="2584450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  <p:pic>
        <p:nvPicPr>
          <p:cNvPr id="109572" name="Picture 7" descr="Изображение 134"/>
          <p:cNvPicPr>
            <a:picLocks noChangeAspect="1" noChangeArrowheads="1"/>
          </p:cNvPicPr>
          <p:nvPr/>
        </p:nvPicPr>
        <p:blipFill>
          <a:blip r:embed="rId3" cstate="print">
            <a:lum bright="-20000" contrast="12000"/>
          </a:blip>
          <a:srcRect l="21968" t="13464" r="15945" b="10629"/>
          <a:stretch>
            <a:fillRect/>
          </a:stretch>
        </p:blipFill>
        <p:spPr bwMode="auto">
          <a:xfrm>
            <a:off x="1490469" y="3813510"/>
            <a:ext cx="2683098" cy="2614613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  <p:pic>
        <p:nvPicPr>
          <p:cNvPr id="109573" name="Picture 8" descr="Изображение 120"/>
          <p:cNvPicPr>
            <a:picLocks noChangeAspect="1" noChangeArrowheads="1"/>
          </p:cNvPicPr>
          <p:nvPr/>
        </p:nvPicPr>
        <p:blipFill>
          <a:blip r:embed="rId4" cstate="print">
            <a:lum bright="22000" contrast="10000"/>
          </a:blip>
          <a:srcRect l="11339" t="6555" r="28110" b="3720"/>
          <a:stretch>
            <a:fillRect/>
          </a:stretch>
        </p:blipFill>
        <p:spPr bwMode="auto">
          <a:xfrm>
            <a:off x="3341662" y="1076576"/>
            <a:ext cx="1497578" cy="2519362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  <p:pic>
        <p:nvPicPr>
          <p:cNvPr id="109574" name="Picture 10"/>
          <p:cNvPicPr>
            <a:picLocks noChangeAspect="1" noChangeArrowheads="1"/>
          </p:cNvPicPr>
          <p:nvPr/>
        </p:nvPicPr>
        <p:blipFill>
          <a:blip r:embed="rId5" cstate="print">
            <a:lum bright="36000" contrast="26000"/>
          </a:blip>
          <a:srcRect/>
          <a:stretch>
            <a:fillRect/>
          </a:stretch>
        </p:blipFill>
        <p:spPr bwMode="auto">
          <a:xfrm>
            <a:off x="546769" y="3668295"/>
            <a:ext cx="1145207" cy="2762250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145379" y="116154"/>
            <a:ext cx="3453064" cy="658543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 smtClean="0"/>
              <a:t>Создана признаковая коллекция ультраскороспелых сортов для продвижения сои 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/>
              <a:t>на север:</a:t>
            </a:r>
          </a:p>
          <a:p>
            <a:pPr>
              <a:lnSpc>
                <a:spcPct val="120000"/>
              </a:lnSpc>
              <a:spcBef>
                <a:spcPct val="5000"/>
              </a:spcBef>
              <a:buFontTx/>
              <a:buChar char="•"/>
            </a:pPr>
            <a:r>
              <a:rPr lang="ru-RU" b="1" i="1" dirty="0" err="1" smtClean="0">
                <a:latin typeface="Arial Cyr" pitchFamily="34" charset="0"/>
                <a:cs typeface="Arial Cyr" pitchFamily="34" charset="0"/>
              </a:rPr>
              <a:t>Магева</a:t>
            </a:r>
            <a:r>
              <a:rPr lang="ru-RU" b="1" i="1" dirty="0" smtClean="0">
                <a:latin typeface="Arial Cyr" pitchFamily="34" charset="0"/>
                <a:cs typeface="Arial Cyr" pitchFamily="34" charset="0"/>
              </a:rPr>
              <a:t>, </a:t>
            </a:r>
          </a:p>
          <a:p>
            <a:pPr>
              <a:lnSpc>
                <a:spcPct val="120000"/>
              </a:lnSpc>
              <a:spcBef>
                <a:spcPct val="5000"/>
              </a:spcBef>
              <a:buFontTx/>
              <a:buChar char="•"/>
            </a:pPr>
            <a:r>
              <a:rPr lang="ru-RU" b="1" i="1" dirty="0" smtClean="0">
                <a:latin typeface="Arial Cyr" pitchFamily="34" charset="0"/>
                <a:cs typeface="Arial Cyr" pitchFamily="34" charset="0"/>
              </a:rPr>
              <a:t> Светлая, </a:t>
            </a:r>
          </a:p>
          <a:p>
            <a:pPr>
              <a:lnSpc>
                <a:spcPct val="120000"/>
              </a:lnSpc>
              <a:spcBef>
                <a:spcPct val="5000"/>
              </a:spcBef>
              <a:buFontTx/>
              <a:buChar char="•"/>
            </a:pPr>
            <a:r>
              <a:rPr lang="ru-RU" b="1" i="1" dirty="0" smtClean="0">
                <a:latin typeface="Arial Cyr" pitchFamily="34" charset="0"/>
                <a:cs typeface="Arial Cyr" pitchFamily="34" charset="0"/>
              </a:rPr>
              <a:t> Окская,</a:t>
            </a:r>
            <a:r>
              <a:rPr lang="ru-RU" b="1" dirty="0" smtClean="0">
                <a:latin typeface="Arial Cyr" pitchFamily="34" charset="0"/>
                <a:cs typeface="Arial Cyr" pitchFamily="34" charset="0"/>
              </a:rPr>
              <a:t> </a:t>
            </a:r>
          </a:p>
          <a:p>
            <a:pPr>
              <a:lnSpc>
                <a:spcPct val="120000"/>
              </a:lnSpc>
              <a:spcBef>
                <a:spcPct val="5000"/>
              </a:spcBef>
              <a:buFontTx/>
              <a:buChar char="•"/>
            </a:pPr>
            <a:r>
              <a:rPr lang="ru-RU" b="1" dirty="0" smtClean="0">
                <a:latin typeface="Arial Cyr" pitchFamily="34" charset="0"/>
                <a:cs typeface="Arial Cyr" pitchFamily="34" charset="0"/>
              </a:rPr>
              <a:t> </a:t>
            </a:r>
            <a:r>
              <a:rPr lang="ru-RU" b="1" i="1" dirty="0" smtClean="0">
                <a:latin typeface="Arial Cyr" pitchFamily="34" charset="0"/>
                <a:cs typeface="Arial Cyr" pitchFamily="34" charset="0"/>
              </a:rPr>
              <a:t>СибНИИК-315,</a:t>
            </a:r>
          </a:p>
          <a:p>
            <a:pPr>
              <a:lnSpc>
                <a:spcPct val="120000"/>
              </a:lnSpc>
              <a:spcBef>
                <a:spcPct val="5000"/>
              </a:spcBef>
              <a:buFontTx/>
              <a:buChar char="•"/>
            </a:pPr>
            <a:r>
              <a:rPr lang="ru-RU" b="1" i="1" dirty="0" smtClean="0">
                <a:latin typeface="Arial Cyr" pitchFamily="34" charset="0"/>
                <a:cs typeface="Arial Cyr" pitchFamily="34" charset="0"/>
              </a:rPr>
              <a:t> НИИОСХ-6, </a:t>
            </a:r>
          </a:p>
          <a:p>
            <a:pPr>
              <a:lnSpc>
                <a:spcPct val="120000"/>
              </a:lnSpc>
              <a:spcBef>
                <a:spcPct val="5000"/>
              </a:spcBef>
              <a:buFontTx/>
              <a:buChar char="•"/>
            </a:pPr>
            <a:r>
              <a:rPr lang="ru-RU" b="1" dirty="0" smtClean="0">
                <a:latin typeface="Arial Cyr" pitchFamily="34" charset="0"/>
                <a:cs typeface="Arial Cyr" pitchFamily="34" charset="0"/>
              </a:rPr>
              <a:t> </a:t>
            </a:r>
            <a:r>
              <a:rPr lang="ru-RU" b="1" i="1" dirty="0" smtClean="0">
                <a:latin typeface="Arial Cyr" pitchFamily="34" charset="0"/>
                <a:cs typeface="Arial Cyr" pitchFamily="34" charset="0"/>
              </a:rPr>
              <a:t>УСХИ-6,</a:t>
            </a:r>
          </a:p>
          <a:p>
            <a:pPr>
              <a:lnSpc>
                <a:spcPct val="120000"/>
              </a:lnSpc>
              <a:spcBef>
                <a:spcPct val="5000"/>
              </a:spcBef>
              <a:buFontTx/>
              <a:buChar char="•"/>
            </a:pPr>
            <a:r>
              <a:rPr lang="ru-RU" b="1" dirty="0" smtClean="0">
                <a:latin typeface="Arial Cyr" pitchFamily="34" charset="0"/>
                <a:cs typeface="Arial Cyr" pitchFamily="34" charset="0"/>
              </a:rPr>
              <a:t> </a:t>
            </a:r>
            <a:r>
              <a:rPr lang="ru-RU" b="1" i="1" dirty="0" smtClean="0">
                <a:latin typeface="Arial Cyr" pitchFamily="34" charset="0"/>
                <a:cs typeface="Arial Cyr" pitchFamily="34" charset="0"/>
              </a:rPr>
              <a:t>Соер-3,</a:t>
            </a:r>
          </a:p>
          <a:p>
            <a:pPr>
              <a:lnSpc>
                <a:spcPct val="120000"/>
              </a:lnSpc>
              <a:spcBef>
                <a:spcPct val="5000"/>
              </a:spcBef>
              <a:buFontTx/>
              <a:buChar char="•"/>
            </a:pPr>
            <a:r>
              <a:rPr lang="ru-RU" b="1" i="1" dirty="0" smtClean="0">
                <a:latin typeface="Arial Cyr" pitchFamily="34" charset="0"/>
                <a:cs typeface="Arial Cyr" pitchFamily="34" charset="0"/>
              </a:rPr>
              <a:t> Соер-5</a:t>
            </a:r>
            <a:r>
              <a:rPr lang="ru-RU" b="1" dirty="0" smtClean="0">
                <a:latin typeface="Arial Cyr" pitchFamily="34" charset="0"/>
                <a:cs typeface="Arial Cyr" pitchFamily="34" charset="0"/>
              </a:rPr>
              <a:t>,</a:t>
            </a:r>
          </a:p>
          <a:p>
            <a:pPr>
              <a:lnSpc>
                <a:spcPct val="120000"/>
              </a:lnSpc>
              <a:spcBef>
                <a:spcPct val="5000"/>
              </a:spcBef>
              <a:buFontTx/>
              <a:buChar char="•"/>
            </a:pPr>
            <a:r>
              <a:rPr lang="ru-RU" b="1" dirty="0" smtClean="0">
                <a:latin typeface="Arial Cyr" pitchFamily="34" charset="0"/>
                <a:cs typeface="Arial Cyr" pitchFamily="34" charset="0"/>
              </a:rPr>
              <a:t> </a:t>
            </a:r>
            <a:r>
              <a:rPr lang="ru-RU" b="1" i="1" dirty="0" err="1" smtClean="0">
                <a:latin typeface="Arial Cyr" pitchFamily="34" charset="0"/>
                <a:cs typeface="Arial Cyr" pitchFamily="34" charset="0"/>
              </a:rPr>
              <a:t>Мадева</a:t>
            </a:r>
            <a:r>
              <a:rPr lang="ru-RU" b="1" dirty="0" smtClean="0">
                <a:latin typeface="Arial Cyr" pitchFamily="34" charset="0"/>
                <a:cs typeface="Arial Cyr" pitchFamily="34" charset="0"/>
              </a:rPr>
              <a:t> ,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ru-RU" b="1" i="1" dirty="0" smtClean="0">
                <a:latin typeface="Arial Cyr" pitchFamily="34" charset="0"/>
                <a:cs typeface="Arial Cyr" pitchFamily="34" charset="0"/>
              </a:rPr>
              <a:t> KG 20	(</a:t>
            </a:r>
            <a:r>
              <a:rPr lang="en-US" b="1" i="1" dirty="0" smtClean="0">
                <a:latin typeface="Arial Cyr" pitchFamily="34" charset="0"/>
                <a:cs typeface="Arial Cyr" pitchFamily="34" charset="0"/>
              </a:rPr>
              <a:t>Canada</a:t>
            </a:r>
            <a:r>
              <a:rPr lang="ru-RU" b="1" i="1" dirty="0" smtClean="0">
                <a:latin typeface="Arial Cyr" pitchFamily="34" charset="0"/>
                <a:cs typeface="Arial Cyr" pitchFamily="34" charset="0"/>
              </a:rPr>
              <a:t>),</a:t>
            </a:r>
            <a:endParaRPr lang="en-US" b="1" i="1" dirty="0" smtClean="0">
              <a:latin typeface="Arial Cyr" pitchFamily="34" charset="0"/>
              <a:cs typeface="Arial Cyr" pitchFamily="34" charset="0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ru-RU" b="1" i="1" dirty="0" smtClean="0">
                <a:latin typeface="Arial Cyr" pitchFamily="34" charset="0"/>
                <a:cs typeface="Arial Cyr" pitchFamily="34" charset="0"/>
              </a:rPr>
              <a:t> </a:t>
            </a:r>
            <a:r>
              <a:rPr lang="ru-RU" b="1" i="1" dirty="0" err="1" smtClean="0">
                <a:latin typeface="Arial Cyr" pitchFamily="34" charset="0"/>
                <a:cs typeface="Arial Cyr" pitchFamily="34" charset="0"/>
              </a:rPr>
              <a:t>Major</a:t>
            </a:r>
            <a:r>
              <a:rPr lang="en-US" b="1" i="1" dirty="0" smtClean="0">
                <a:latin typeface="Arial Cyr" pitchFamily="34" charset="0"/>
                <a:cs typeface="Arial Cyr" pitchFamily="34" charset="0"/>
              </a:rPr>
              <a:t> </a:t>
            </a:r>
            <a:r>
              <a:rPr lang="ru-RU" b="1" i="1" dirty="0" smtClean="0">
                <a:latin typeface="Arial Cyr" pitchFamily="34" charset="0"/>
                <a:cs typeface="Arial Cyr" pitchFamily="34" charset="0"/>
              </a:rPr>
              <a:t>(</a:t>
            </a:r>
            <a:r>
              <a:rPr lang="en-US" b="1" i="1" dirty="0" smtClean="0">
                <a:latin typeface="Arial Cyr" pitchFamily="34" charset="0"/>
                <a:cs typeface="Arial Cyr" pitchFamily="34" charset="0"/>
              </a:rPr>
              <a:t>France</a:t>
            </a:r>
            <a:r>
              <a:rPr lang="ru-RU" b="1" i="1" dirty="0" smtClean="0">
                <a:latin typeface="Arial Cyr" pitchFamily="34" charset="0"/>
                <a:cs typeface="Arial Cyr" pitchFamily="34" charset="0"/>
              </a:rPr>
              <a:t>),</a:t>
            </a:r>
            <a:endParaRPr lang="en-US" b="1" i="1" dirty="0" smtClean="0">
              <a:latin typeface="Arial Cyr" pitchFamily="34" charset="0"/>
              <a:cs typeface="Arial Cyr" pitchFamily="34" charset="0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ru-RU" b="1" i="1" dirty="0" smtClean="0">
                <a:latin typeface="Arial Cyr" pitchFamily="34" charset="0"/>
                <a:cs typeface="Arial Cyr" pitchFamily="34" charset="0"/>
              </a:rPr>
              <a:t> RAH 288 ( </a:t>
            </a:r>
            <a:r>
              <a:rPr lang="en-US" b="1" i="1" dirty="0" smtClean="0">
                <a:latin typeface="Arial Cyr" pitchFamily="34" charset="0"/>
                <a:cs typeface="Arial Cyr" pitchFamily="34" charset="0"/>
              </a:rPr>
              <a:t>Poland</a:t>
            </a:r>
            <a:r>
              <a:rPr lang="ru-RU" b="1" i="1" dirty="0" smtClean="0">
                <a:latin typeface="Arial Cyr" pitchFamily="34" charset="0"/>
                <a:cs typeface="Arial Cyr" pitchFamily="34" charset="0"/>
              </a:rPr>
              <a:t>),</a:t>
            </a:r>
            <a:endParaRPr lang="en-US" b="1" i="1" dirty="0" smtClean="0">
              <a:latin typeface="Arial Cyr" pitchFamily="34" charset="0"/>
              <a:cs typeface="Arial Cyr" pitchFamily="34" charset="0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ru-RU" b="1" i="1" dirty="0" smtClean="0">
                <a:latin typeface="Arial Cyr" pitchFamily="34" charset="0"/>
                <a:cs typeface="Arial Cyr" pitchFamily="34" charset="0"/>
              </a:rPr>
              <a:t> OT 87.8 (</a:t>
            </a:r>
            <a:r>
              <a:rPr lang="en-US" b="1" i="1" dirty="0" smtClean="0">
                <a:latin typeface="Arial Cyr" pitchFamily="34" charset="0"/>
                <a:cs typeface="Arial Cyr" pitchFamily="34" charset="0"/>
              </a:rPr>
              <a:t>Canada</a:t>
            </a:r>
            <a:r>
              <a:rPr lang="ru-RU" b="1" i="1" dirty="0" smtClean="0">
                <a:latin typeface="Arial Cyr" pitchFamily="34" charset="0"/>
                <a:cs typeface="Arial Cyr" pitchFamily="34" charset="0"/>
              </a:rPr>
              <a:t>),</a:t>
            </a:r>
            <a:endParaRPr lang="en-US" b="1" i="1" dirty="0" smtClean="0">
              <a:latin typeface="Arial Cyr" pitchFamily="34" charset="0"/>
              <a:cs typeface="Arial Cyr" pitchFamily="34" charset="0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ru-RU" b="1" i="1" dirty="0" smtClean="0">
                <a:latin typeface="Arial Cyr" pitchFamily="34" charset="0"/>
                <a:cs typeface="Arial Cyr" pitchFamily="34" charset="0"/>
              </a:rPr>
              <a:t> </a:t>
            </a:r>
            <a:r>
              <a:rPr lang="ru-RU" b="1" i="1" dirty="0" err="1" smtClean="0">
                <a:latin typeface="Arial Cyr" pitchFamily="34" charset="0"/>
                <a:cs typeface="Arial Cyr" pitchFamily="34" charset="0"/>
              </a:rPr>
              <a:t>Sito</a:t>
            </a:r>
            <a:r>
              <a:rPr lang="ru-RU" b="1" i="1" dirty="0" smtClean="0">
                <a:latin typeface="Arial Cyr" pitchFamily="34" charset="0"/>
                <a:cs typeface="Arial Cyr" pitchFamily="34" charset="0"/>
              </a:rPr>
              <a:t> (</a:t>
            </a:r>
            <a:r>
              <a:rPr lang="en-US" b="1" i="1" dirty="0" smtClean="0">
                <a:latin typeface="Arial Cyr" pitchFamily="34" charset="0"/>
                <a:cs typeface="Arial Cyr" pitchFamily="34" charset="0"/>
              </a:rPr>
              <a:t>Germany</a:t>
            </a:r>
            <a:r>
              <a:rPr lang="ru-RU" b="1" i="1" dirty="0" smtClean="0">
                <a:latin typeface="Arial Cyr" pitchFamily="34" charset="0"/>
                <a:cs typeface="Arial Cyr" pitchFamily="34" charset="0"/>
              </a:rPr>
              <a:t>),</a:t>
            </a:r>
            <a:endParaRPr lang="en-US" b="1" i="1" dirty="0" smtClean="0">
              <a:latin typeface="Arial Cyr" pitchFamily="34" charset="0"/>
              <a:cs typeface="Arial Cyr" pitchFamily="34" charset="0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ru-RU" b="1" i="1" dirty="0" smtClean="0">
                <a:latin typeface="Arial Cyr" pitchFamily="34" charset="0"/>
                <a:cs typeface="Arial Cyr" pitchFamily="34" charset="0"/>
              </a:rPr>
              <a:t> LMF (</a:t>
            </a:r>
            <a:r>
              <a:rPr lang="en-US" b="1" i="1" dirty="0" err="1" smtClean="0">
                <a:latin typeface="Arial Cyr" pitchFamily="34" charset="0"/>
                <a:cs typeface="Arial Cyr" pitchFamily="34" charset="0"/>
              </a:rPr>
              <a:t>Chech</a:t>
            </a:r>
            <a:r>
              <a:rPr lang="en-US" b="1" i="1" dirty="0" smtClean="0">
                <a:latin typeface="Arial Cyr" pitchFamily="34" charset="0"/>
                <a:cs typeface="Arial Cyr" pitchFamily="34" charset="0"/>
              </a:rPr>
              <a:t> Rep.</a:t>
            </a:r>
            <a:r>
              <a:rPr lang="ru-RU" b="1" i="1" dirty="0" smtClean="0">
                <a:latin typeface="Arial Cyr" pitchFamily="34" charset="0"/>
                <a:cs typeface="Arial Cyr" pitchFamily="34" charset="0"/>
              </a:rPr>
              <a:t>) и др.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101390" y="1547880"/>
            <a:ext cx="2707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</a:rPr>
              <a:t>Пушкинский филиал ВИР -  (59◦44' с. </a:t>
            </a:r>
            <a:r>
              <a:rPr lang="ru-RU" b="1" dirty="0" err="1" smtClean="0">
                <a:latin typeface="Arial" pitchFamily="34" charset="0"/>
              </a:rPr>
              <a:t>ш</a:t>
            </a:r>
            <a:r>
              <a:rPr lang="ru-RU" b="1" dirty="0" smtClean="0">
                <a:latin typeface="Arial" pitchFamily="34" charset="0"/>
              </a:rPr>
              <a:t>.)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189620" y="3262245"/>
            <a:ext cx="2883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</a:rPr>
              <a:t>посев – 23-25  мая;</a:t>
            </a:r>
          </a:p>
          <a:p>
            <a:r>
              <a:rPr lang="ru-RU" b="1" dirty="0" smtClean="0">
                <a:latin typeface="Arial" pitchFamily="34" charset="0"/>
              </a:rPr>
              <a:t>уборка – 5-15 сентября;</a:t>
            </a:r>
            <a:endParaRPr lang="en-US" b="1" dirty="0">
              <a:latin typeface="Arial" pitchFamily="34" charset="0"/>
            </a:endParaRPr>
          </a:p>
        </p:txBody>
      </p:sp>
      <p:graphicFrame>
        <p:nvGraphicFramePr>
          <p:cNvPr id="14" name="Group 6"/>
          <p:cNvGraphicFramePr>
            <a:graphicFrameLocks noGrp="1"/>
          </p:cNvGraphicFramePr>
          <p:nvPr/>
        </p:nvGraphicFramePr>
        <p:xfrm>
          <a:off x="4247147" y="4384592"/>
          <a:ext cx="3761705" cy="1631198"/>
        </p:xfrm>
        <a:graphic>
          <a:graphicData uri="http://schemas.openxmlformats.org/drawingml/2006/table">
            <a:tbl>
              <a:tblPr/>
              <a:tblGrid>
                <a:gridCol w="1969418"/>
                <a:gridCol w="1792287"/>
              </a:tblGrid>
              <a:tr h="12400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Сумма активных температур  выше 10</a:t>
                      </a:r>
                      <a:r>
                        <a:rPr kumimoji="0" lang="ru-RU" sz="1600" b="1" i="0" u="sng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ru-RU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С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Сумма осадков, мм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11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1740 - 1885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63 - 168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6" cstate="print">
            <a:lum bright="26000" contrast="34000"/>
          </a:blip>
          <a:srcRect/>
          <a:stretch>
            <a:fillRect/>
          </a:stretch>
        </p:blipFill>
        <p:spPr bwMode="auto">
          <a:xfrm>
            <a:off x="10666348" y="1700213"/>
            <a:ext cx="1152673" cy="3617912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5138822" y="2413001"/>
            <a:ext cx="30283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latin typeface="Arial" pitchFamily="34" charset="0"/>
              </a:rPr>
              <a:t>Световой день</a:t>
            </a:r>
          </a:p>
          <a:p>
            <a:r>
              <a:rPr lang="ru-RU" b="1" dirty="0">
                <a:latin typeface="Arial" pitchFamily="34" charset="0"/>
              </a:rPr>
              <a:t>17 ч 30 мин – 18 ч 52 мин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073" y="260649"/>
            <a:ext cx="109246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Еще одним перспективным направлением эксплуатации генетических ресурсов растений, которое Н. И. Вавилов вводил в число основных задач ВИР, - использование потенциала дикой флоры. Для этого осуществляются постоянная мобилизация и изучение диких родичей культурных растений. Как известно, они представляют собой источник аллелей генов хозяйственно ценных признаков, в частности устойчивости к неблагоприятным факторам среды. Привлечение их в коллекцию необходимо для </a:t>
            </a:r>
            <a:r>
              <a:rPr lang="ru-RU" sz="2000" b="1" dirty="0" err="1"/>
              <a:t>интрогрессивной</a:t>
            </a:r>
            <a:r>
              <a:rPr lang="ru-RU" sz="2000" b="1" dirty="0"/>
              <a:t> селекции и возможного введения в культуру. Это значительно расширяет генофонд исходного материала для селекции.</a:t>
            </a:r>
          </a:p>
          <a:p>
            <a:pPr algn="ctr"/>
            <a:endParaRPr lang="ru-RU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33926" y="2790964"/>
            <a:ext cx="102388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 2008-2013 гг. сотрудники отдела ГР ЗБК участвовали в 14 экспедициях по сбору генетического разнообразия зерновых бобовых культур, проведенных по территории РФ, Армении, Грузии и Китая. В итоге коллекция семян отдела пополнились 573 образцами представителей  62 видов. </a:t>
            </a:r>
          </a:p>
          <a:p>
            <a:pPr algn="ctr"/>
            <a:endParaRPr lang="ru-RU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25 видов из родов </a:t>
            </a:r>
            <a:r>
              <a:rPr lang="en-US" sz="2000" b="1" i="1" dirty="0" err="1" smtClean="0">
                <a:solidFill>
                  <a:schemeClr val="accent2">
                    <a:lumMod val="50000"/>
                  </a:schemeClr>
                </a:solidFill>
              </a:rPr>
              <a:t>Vicia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 L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. и </a:t>
            </a:r>
            <a:r>
              <a:rPr lang="en-US" sz="2000" b="1" i="1" dirty="0" err="1" smtClean="0">
                <a:solidFill>
                  <a:schemeClr val="accent2">
                    <a:lumMod val="50000"/>
                  </a:schemeClr>
                </a:solidFill>
              </a:rPr>
              <a:t>Lathyrus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 L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. привлечены в коллекцию впервые, многие из них являются эндемиками, третичными  реликтами и встречаются в природе очень редко. Ряд собранных видов включены в государственную и региональные «Красные книги». 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509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7359" y="372030"/>
            <a:ext cx="847023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 smtClean="0"/>
              <a:t>Многие виды в той или иной мере изучены как у нас, так и за рубежом, выявлена изменчивость признаков, определяющих уровень доместикации, таких как </a:t>
            </a:r>
            <a:r>
              <a:rPr lang="ru-RU" sz="2000" b="1" dirty="0" err="1" smtClean="0"/>
              <a:t>твердосемянность</a:t>
            </a:r>
            <a:r>
              <a:rPr lang="ru-RU" sz="2000" b="1" dirty="0" smtClean="0"/>
              <a:t>, продуктивность семян и зеленой массы, технологичность уборки, </a:t>
            </a:r>
            <a:r>
              <a:rPr lang="ru-RU" sz="2000" b="1" dirty="0" err="1" smtClean="0"/>
              <a:t>растрескиваемость</a:t>
            </a:r>
            <a:r>
              <a:rPr lang="ru-RU" sz="2000" b="1" dirty="0" smtClean="0"/>
              <a:t> бобов, наличие </a:t>
            </a:r>
            <a:r>
              <a:rPr lang="ru-RU" sz="2000" b="1" dirty="0" err="1" smtClean="0"/>
              <a:t>антипитательных</a:t>
            </a:r>
            <a:r>
              <a:rPr lang="ru-RU" sz="2000" b="1" dirty="0" smtClean="0"/>
              <a:t> веществ. 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/>
              <a:t>Это позволяет вести работу по их селекционному улучшению и введению в культуру, что создаст новый высокобелковый кормовой ресурс, будет способствовать созданию более продуктивных богарных сенокосов и пастбищ для крупного и мелкого рогатого скота.</a:t>
            </a:r>
            <a:r>
              <a:rPr lang="ru-RU" sz="2000" b="1" i="1" dirty="0" smtClean="0"/>
              <a:t>  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75019" y="3081771"/>
            <a:ext cx="69021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Введение в культуру новых видов – задача актуальная, но требующая больших селекционных усилий.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3295" y="3971616"/>
            <a:ext cx="1099686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На современном этапе в мире в качестве культурных и культивируемых растений используется не менее 18 видов вики,  в то время как в РФ – только 4. </a:t>
            </a:r>
          </a:p>
          <a:p>
            <a:pPr algn="ctr"/>
            <a:r>
              <a:rPr lang="ru-RU" sz="2000" b="1" dirty="0" smtClean="0"/>
              <a:t>Аналогичные данные можно привести для чины (15 и 5 соответственно).</a:t>
            </a:r>
          </a:p>
          <a:p>
            <a:pPr algn="ctr"/>
            <a:endParaRPr lang="ru-RU" sz="2000" b="1" dirty="0" smtClean="0"/>
          </a:p>
          <a:p>
            <a:pPr algn="ctr"/>
            <a:r>
              <a:rPr lang="ru-RU" sz="2000" b="1" dirty="0" smtClean="0"/>
              <a:t> Следовательно, расширение культурного генофонда зернобобовых и получение нового селекционного материала может идти и по пути расширения видового разнообразия и внедрения в соответствующие биологии культур регионы РФ не производимых в ней ранее видов растений и их селекционное улучшение.</a:t>
            </a:r>
            <a:endParaRPr lang="ru-RU" sz="2000" dirty="0"/>
          </a:p>
        </p:txBody>
      </p:sp>
      <p:pic>
        <p:nvPicPr>
          <p:cNvPr id="6" name="Picture 2" descr="33 КОРОВ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08465" y="528816"/>
            <a:ext cx="2592288" cy="194597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Прямоугольник 3"/>
          <p:cNvSpPr>
            <a:spLocks noChangeArrowheads="1"/>
          </p:cNvSpPr>
          <p:nvPr/>
        </p:nvSpPr>
        <p:spPr bwMode="auto">
          <a:xfrm>
            <a:off x="515019" y="4246646"/>
            <a:ext cx="893021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000" b="1" dirty="0">
              <a:solidFill>
                <a:srgbClr val="002060"/>
              </a:solidFill>
              <a:latin typeface="Arial" pitchFamily="34" charset="0"/>
            </a:endParaRPr>
          </a:p>
          <a:p>
            <a:r>
              <a:rPr lang="en-US" sz="2000" b="1" i="1" dirty="0">
                <a:solidFill>
                  <a:srgbClr val="002060"/>
                </a:solidFill>
                <a:latin typeface="Arial" pitchFamily="34" charset="0"/>
              </a:rPr>
              <a:t>      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</a:rPr>
              <a:t>Vicia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</a:rPr>
              <a:t>megalotropis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</a:rPr>
              <a:t>Ledeb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Arial" pitchFamily="34" charset="0"/>
            </a:endParaRPr>
          </a:p>
          <a:p>
            <a:endParaRPr lang="ru-RU" sz="2000" b="1" dirty="0">
              <a:solidFill>
                <a:srgbClr val="002060"/>
              </a:solidFill>
              <a:latin typeface="Arial" pitchFamily="34" charset="0"/>
            </a:endParaRPr>
          </a:p>
          <a:p>
            <a:r>
              <a:rPr lang="en-US" sz="2000" b="1" i="1" dirty="0">
                <a:solidFill>
                  <a:srgbClr val="002060"/>
                </a:solidFill>
                <a:latin typeface="Arial" pitchFamily="34" charset="0"/>
              </a:rPr>
              <a:t>                V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</a:rPr>
              <a:t>.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</a:rPr>
              <a:t>amoena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</a:rPr>
              <a:t>Fisch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</a:rPr>
              <a:t>. 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</a:rPr>
              <a:t>ex Ser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</a:rPr>
              <a:t>. 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</a:rPr>
              <a:t>in DC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Arial" pitchFamily="34" charset="0"/>
            </a:endParaRPr>
          </a:p>
          <a:p>
            <a:endParaRPr lang="ru-RU" sz="2000" b="1" dirty="0">
              <a:solidFill>
                <a:srgbClr val="002060"/>
              </a:solidFill>
              <a:latin typeface="Arial" pitchFamily="34" charset="0"/>
            </a:endParaRPr>
          </a:p>
          <a:p>
            <a:r>
              <a:rPr lang="en-US" sz="2000" b="1" i="1" dirty="0">
                <a:solidFill>
                  <a:srgbClr val="002060"/>
                </a:solidFill>
                <a:latin typeface="Arial" pitchFamily="34" charset="0"/>
              </a:rPr>
              <a:t>                                                              V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</a:rPr>
              <a:t>.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</a:rPr>
              <a:t>pisiformis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</a:rPr>
              <a:t> L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</a:rPr>
              <a:t>.</a:t>
            </a:r>
          </a:p>
        </p:txBody>
      </p:sp>
      <p:pic>
        <p:nvPicPr>
          <p:cNvPr id="5734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570" y="992940"/>
            <a:ext cx="7776633" cy="3214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7348" name="Text Box 8"/>
          <p:cNvSpPr txBox="1">
            <a:spLocks noChangeArrowheads="1"/>
          </p:cNvSpPr>
          <p:nvPr/>
        </p:nvSpPr>
        <p:spPr bwMode="auto">
          <a:xfrm>
            <a:off x="529390" y="115889"/>
            <a:ext cx="1092467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>
                <a:latin typeface="Arial" pitchFamily="34" charset="0"/>
              </a:rPr>
              <a:t>Изучение многолетних видов </a:t>
            </a:r>
            <a:r>
              <a:rPr lang="ru-RU" sz="2000" b="1" dirty="0" smtClean="0">
                <a:latin typeface="Arial" pitchFamily="34" charset="0"/>
              </a:rPr>
              <a:t>вики выявило наиболее перспективные для введения в культуру:</a:t>
            </a:r>
            <a:endParaRPr lang="ru-RU" sz="2000" b="1" dirty="0">
              <a:latin typeface="Arial" pitchFamily="34" charset="0"/>
            </a:endParaRPr>
          </a:p>
        </p:txBody>
      </p:sp>
      <p:pic>
        <p:nvPicPr>
          <p:cNvPr id="5734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2900" y="4021139"/>
            <a:ext cx="2209800" cy="120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60984" y="5373688"/>
            <a:ext cx="2182283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40085" y="4689476"/>
            <a:ext cx="2264833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2" name="Заголовок 1"/>
          <p:cNvSpPr>
            <a:spLocks/>
          </p:cNvSpPr>
          <p:nvPr/>
        </p:nvSpPr>
        <p:spPr bwMode="auto">
          <a:xfrm>
            <a:off x="7200454" y="1445211"/>
            <a:ext cx="4224867" cy="57467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>
                <a:solidFill>
                  <a:srgbClr val="002060"/>
                </a:solidFill>
              </a:rPr>
              <a:t>Многолетний питомник </a:t>
            </a:r>
            <a:r>
              <a:rPr lang="ru-RU" sz="1600" b="1">
                <a:solidFill>
                  <a:srgbClr val="002060"/>
                </a:solidFill>
                <a:latin typeface="Arial" pitchFamily="34" charset="0"/>
              </a:rPr>
              <a:t/>
            </a:r>
            <a:br>
              <a:rPr lang="ru-RU" sz="1600" b="1">
                <a:solidFill>
                  <a:srgbClr val="002060"/>
                </a:solidFill>
                <a:latin typeface="Arial" pitchFamily="34" charset="0"/>
              </a:rPr>
            </a:br>
            <a:r>
              <a:rPr lang="ru-RU" sz="1600" b="1">
                <a:solidFill>
                  <a:srgbClr val="002060"/>
                </a:solidFill>
                <a:latin typeface="Arial" pitchFamily="34" charset="0"/>
              </a:rPr>
              <a:t>(Екатерининская ОС ВИР)</a:t>
            </a:r>
            <a:endParaRPr lang="ru-RU" sz="1600" b="1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2495" y="620688"/>
            <a:ext cx="1098075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Возрастающие </a:t>
            </a:r>
            <a:r>
              <a:rPr lang="ru-RU" sz="2000" b="1" dirty="0"/>
              <a:t>потребности населения, новые технологии переработки и другие факторы постоянно поднимают планку требований к создаваемым сортам, и требования эти останутся и на перспективу.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Наряду </a:t>
            </a:r>
            <a:r>
              <a:rPr lang="ru-RU" sz="2000" b="1" dirty="0"/>
              <a:t>с главными признаками, которыми должен обладать сорт – продуктивность, соответствие почвенно-климатическим условиям конкретных регионов, устойчивость к стрессорам, технологичность уборки и т.п., – необходимы сорта, обеспечивающие функциональную ценность получаемых из них продуктов питания и/или кормов; максимально реализующие симбиотический потенциал; выполняющие </a:t>
            </a:r>
            <a:r>
              <a:rPr lang="ru-RU" sz="2000" b="1" dirty="0" err="1"/>
              <a:t>средоулучшающую</a:t>
            </a:r>
            <a:r>
              <a:rPr lang="ru-RU" sz="2000" b="1" dirty="0"/>
              <a:t> функцию; пригодные для употребления в качестве профилактических и диетических продуктов, то есть в целом способствующие повышению качества жизни человека.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Диверсификация </a:t>
            </a:r>
            <a:r>
              <a:rPr lang="ru-RU" sz="2000" b="1" dirty="0"/>
              <a:t>использования генофонда, основанная, в том числе, на раскрытии его ранее не ведомых свойств – это насущное требование времени.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Систематизация </a:t>
            </a:r>
            <a:r>
              <a:rPr lang="ru-RU" sz="2000" b="1" dirty="0"/>
              <a:t>генетического разнообразия коллекционного материала по морфологическим, биологическим и агрономическим признакам – условие оптимизации его использования в качестве исходного материала для селекции. </a:t>
            </a:r>
          </a:p>
          <a:p>
            <a:pPr algn="ctr"/>
            <a:r>
              <a:rPr lang="ru-RU" sz="2000" b="1" dirty="0"/>
              <a:t>Мы стараемся определить пределы изменчивости признаков у каждой культуры и выявить дифференциацию генофонда для создания специализированных сортов в пределах каждого направления использования: продовольственного, кормового, овощного.</a:t>
            </a:r>
          </a:p>
          <a:p>
            <a:pPr algn="ctr"/>
            <a:endParaRPr lang="ru-RU" sz="2000" b="1" dirty="0"/>
          </a:p>
        </p:txBody>
      </p:sp>
    </p:spTree>
    <p:extLst>
      <p:ext uri="{BB962C8B-B14F-4D97-AF65-F5344CB8AC3E}">
        <p14:creationId xmlns="" xmlns:p14="http://schemas.microsoft.com/office/powerpoint/2010/main" val="199220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65" y="329625"/>
            <a:ext cx="2481484" cy="16543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32" y="319530"/>
            <a:ext cx="2586641" cy="17244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781" y="319530"/>
            <a:ext cx="2567768" cy="17118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877" y="319530"/>
            <a:ext cx="2586640" cy="17244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52762" y="2151371"/>
            <a:ext cx="2768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/>
              <a:t>Lathyrus</a:t>
            </a:r>
            <a:r>
              <a:rPr lang="en-US" b="1" i="1" dirty="0" smtClean="0"/>
              <a:t> </a:t>
            </a:r>
            <a:r>
              <a:rPr lang="en-US" b="1" i="1" dirty="0" err="1" smtClean="0"/>
              <a:t>davidii</a:t>
            </a:r>
            <a:r>
              <a:rPr lang="ru-RU" b="1" i="1" dirty="0" smtClean="0"/>
              <a:t> </a:t>
            </a:r>
            <a:r>
              <a:rPr lang="en-US" b="1" dirty="0" err="1"/>
              <a:t>Hance</a:t>
            </a:r>
            <a:endParaRPr lang="ru-RU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379138" y="2106376"/>
            <a:ext cx="255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L. </a:t>
            </a:r>
            <a:r>
              <a:rPr lang="en-US" b="1" i="1" dirty="0" err="1" smtClean="0"/>
              <a:t>subrotondus</a:t>
            </a:r>
            <a:r>
              <a:rPr lang="ru-RU" b="1" i="1" dirty="0" smtClean="0"/>
              <a:t> </a:t>
            </a:r>
            <a:r>
              <a:rPr lang="en-US" b="1" dirty="0"/>
              <a:t>Maxim. </a:t>
            </a:r>
            <a:endParaRPr lang="ru-RU" b="1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65" y="2689637"/>
            <a:ext cx="2752798" cy="1835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40487" y="2120465"/>
            <a:ext cx="2751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L. </a:t>
            </a:r>
            <a:r>
              <a:rPr lang="en-US" b="1" i="1" dirty="0" err="1" smtClean="0"/>
              <a:t>palustris</a:t>
            </a:r>
            <a:r>
              <a:rPr lang="en-US" b="1" i="1" dirty="0" smtClean="0"/>
              <a:t> </a:t>
            </a:r>
            <a:r>
              <a:rPr lang="en-US" b="1" dirty="0"/>
              <a:t>L. </a:t>
            </a:r>
            <a:endParaRPr lang="ru-RU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95071" y="4688743"/>
            <a:ext cx="3073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L. </a:t>
            </a:r>
            <a:r>
              <a:rPr lang="en-US" b="1" i="1" dirty="0" err="1" smtClean="0"/>
              <a:t>Japonicus</a:t>
            </a:r>
            <a:r>
              <a:rPr lang="ru-RU" b="1" i="1" dirty="0" smtClean="0"/>
              <a:t>  </a:t>
            </a:r>
            <a:r>
              <a:rPr lang="en-US" b="1" dirty="0" err="1"/>
              <a:t>Willd</a:t>
            </a:r>
            <a:r>
              <a:rPr lang="en-US" b="1" dirty="0"/>
              <a:t>.</a:t>
            </a:r>
            <a:endParaRPr lang="ru-RU" b="1" i="1" dirty="0"/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743528267"/>
              </p:ext>
            </p:extLst>
          </p:nvPr>
        </p:nvGraphicFramePr>
        <p:xfrm>
          <a:off x="4398833" y="2628118"/>
          <a:ext cx="7365076" cy="2568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348462" y="5221515"/>
            <a:ext cx="8415447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 dirty="0"/>
              <a:t>Содержание белка в зеленой массе видов чины, собранных экспедициями в Приморском и Хабаровском </a:t>
            </a:r>
            <a:r>
              <a:rPr lang="ru-RU" sz="1600" b="1" dirty="0" err="1"/>
              <a:t>кр</a:t>
            </a:r>
            <a:r>
              <a:rPr lang="ru-RU" sz="1600" b="1" dirty="0"/>
              <a:t>. (Манчжурия) в 2010-2011гг</a:t>
            </a:r>
            <a:r>
              <a:rPr lang="ru-RU" sz="1600" b="1" dirty="0" smtClean="0"/>
              <a:t>.</a:t>
            </a:r>
            <a:r>
              <a:rPr lang="en-US" sz="1600" b="1" dirty="0" smtClean="0"/>
              <a:t>, % </a:t>
            </a:r>
            <a:r>
              <a:rPr lang="ru-RU" sz="1600" b="1" dirty="0" smtClean="0"/>
              <a:t>к сухому веществу.  </a:t>
            </a:r>
            <a:endParaRPr lang="ru-RU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37322" y="5932343"/>
            <a:ext cx="777637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dirty="0"/>
              <a:t>Самое высокое значение признака </a:t>
            </a:r>
            <a:r>
              <a:rPr lang="ru-RU" sz="1600" b="1" dirty="0" smtClean="0"/>
              <a:t>у видов чины (20.7%) </a:t>
            </a:r>
            <a:r>
              <a:rPr lang="ru-RU" sz="1600" b="1" dirty="0"/>
              <a:t>было отмечено </a:t>
            </a:r>
            <a:r>
              <a:rPr lang="ru-RU" sz="1600" b="1" dirty="0" smtClean="0"/>
              <a:t>ранее</a:t>
            </a:r>
          </a:p>
          <a:p>
            <a:pPr>
              <a:lnSpc>
                <a:spcPct val="90000"/>
              </a:lnSpc>
            </a:pPr>
            <a:r>
              <a:rPr lang="ru-RU" sz="1600" b="1" dirty="0" smtClean="0"/>
              <a:t> у </a:t>
            </a:r>
            <a:r>
              <a:rPr lang="ru-RU" sz="1600" b="1" dirty="0"/>
              <a:t>окультуренного вида</a:t>
            </a:r>
            <a:r>
              <a:rPr lang="ru-RU" sz="1600" b="1" i="1" dirty="0"/>
              <a:t> </a:t>
            </a:r>
            <a:r>
              <a:rPr lang="en-US" sz="1600" b="1" i="1" dirty="0"/>
              <a:t>L</a:t>
            </a:r>
            <a:r>
              <a:rPr lang="ru-RU" sz="1600" b="1" i="1" dirty="0"/>
              <a:t>.</a:t>
            </a:r>
            <a:r>
              <a:rPr lang="en-US" sz="1600" b="1" i="1" dirty="0" err="1"/>
              <a:t>sylvestris</a:t>
            </a:r>
            <a:r>
              <a:rPr lang="en-US" sz="1600" b="1" dirty="0"/>
              <a:t> L</a:t>
            </a:r>
            <a:r>
              <a:rPr lang="ru-RU" sz="1600" b="1" dirty="0"/>
              <a:t>. </a:t>
            </a:r>
            <a:r>
              <a:rPr lang="ru-RU" sz="1600" b="1" dirty="0" smtClean="0"/>
              <a:t>в Тамбовской обл. на культурном агрофоне.</a:t>
            </a:r>
            <a:endParaRPr lang="ru-RU" sz="1600" b="1" dirty="0"/>
          </a:p>
          <a:p>
            <a:pPr>
              <a:lnSpc>
                <a:spcPct val="90000"/>
              </a:lnSpc>
            </a:pPr>
            <a:r>
              <a:rPr lang="ru-RU" sz="1600" b="1" dirty="0" smtClean="0"/>
              <a:t>(</a:t>
            </a:r>
            <a:r>
              <a:rPr lang="ru-RU" sz="1600" b="1" dirty="0" err="1" smtClean="0"/>
              <a:t>Бурляева</a:t>
            </a:r>
            <a:r>
              <a:rPr lang="ru-RU" sz="1600" b="1" dirty="0" smtClean="0"/>
              <a:t> и др., 2012)</a:t>
            </a:r>
            <a:endParaRPr lang="ru-RU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930170" y="5655344"/>
            <a:ext cx="3009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1200" b="1" i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(</a:t>
            </a:r>
            <a:r>
              <a:rPr lang="en-US" sz="1200" b="1" i="1" dirty="0" err="1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Burlyaeva</a:t>
            </a:r>
            <a:r>
              <a:rPr lang="en-US" sz="1200" b="1" i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, Vishnyakova, 2014)</a:t>
            </a:r>
            <a:endParaRPr lang="en-US" sz="1200" b="1" i="1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29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180012" y="6350898"/>
            <a:ext cx="8496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Всего 72 образца, относящихся к 9 диким различным видам нута 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640013" y="260350"/>
            <a:ext cx="66976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ru-RU" b="1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Источники устойчивости среди диких видов нута, </a:t>
            </a:r>
            <a:r>
              <a:rPr lang="ru-RU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привлеченные в </a:t>
            </a:r>
            <a:r>
              <a:rPr lang="ru-RU" b="1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коллекцию ВИР.</a:t>
            </a:r>
          </a:p>
        </p:txBody>
      </p:sp>
      <p:graphicFrame>
        <p:nvGraphicFramePr>
          <p:cNvPr id="10244" name="Group 4"/>
          <p:cNvGraphicFramePr>
            <a:graphicFrameLocks noGrp="1"/>
          </p:cNvGraphicFramePr>
          <p:nvPr>
            <p:extLst/>
          </p:nvPr>
        </p:nvGraphicFramePr>
        <p:xfrm>
          <a:off x="1155470" y="1005783"/>
          <a:ext cx="9975272" cy="5345115"/>
        </p:xfrm>
        <a:graphic>
          <a:graphicData uri="http://schemas.openxmlformats.org/drawingml/2006/table">
            <a:tbl>
              <a:tblPr/>
              <a:tblGrid>
                <a:gridCol w="35938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381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2870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Аскохитоз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C. judaicum: ILWC 158, ILWC 161, ILWC 163;</a:t>
                      </a: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C. pinnatifidum: ILWC 160</a:t>
                      </a:r>
                      <a:endParaRPr kumimoji="0" lang="en-US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0596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Фузариоз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C. bijugum:ILWC 20,32, ILWC 75, ILWC 83;</a:t>
                      </a: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C. echinospermum: ILWC 4,39,179;</a:t>
                      </a: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C. judaicum: ILWC 46,57,94;</a:t>
                      </a: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C. pinnatifidum: ILWC 6, 144, 149;</a:t>
                      </a: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C. reticulatum: ILWC 123, 183</a:t>
                      </a:r>
                      <a:endParaRPr kumimoji="0" lang="en-US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0596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Минирующая муха 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C. chorassanicum: ILWC 147;</a:t>
                      </a: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C. cuneatum: ILWC 187;</a:t>
                      </a: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C. judaicum: ILWC 46, 56, 57, 58, 95, 103, 165, 175, 176, 186, 192, 196;</a:t>
                      </a: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C. yamashitae: ILWC 55</a:t>
                      </a:r>
                      <a:endParaRPr kumimoji="0" lang="en-US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0596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Зерновка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C. </a:t>
                      </a:r>
                      <a:r>
                        <a:rPr kumimoji="0" lang="en-US" sz="1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bijugum:ILWC</a:t>
                      </a: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65,67,68,70,73,74,75,83,177;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C. </a:t>
                      </a:r>
                      <a:r>
                        <a:rPr kumimoji="0" lang="en-US" sz="1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cuneatum</a:t>
                      </a: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: ILWC 187;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C. </a:t>
                      </a:r>
                      <a:r>
                        <a:rPr kumimoji="0" lang="en-US" sz="1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echinospermum</a:t>
                      </a: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: ILWC 39,179,181;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C. </a:t>
                      </a:r>
                      <a:r>
                        <a:rPr kumimoji="0" lang="en-US" sz="1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judaicum</a:t>
                      </a: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: ILWC 46, 54, 173, 174, 176, 189;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C. </a:t>
                      </a:r>
                      <a:r>
                        <a:rPr kumimoji="0" lang="en-US" sz="1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reticulatum</a:t>
                      </a: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: ILWC 104</a:t>
                      </a:r>
                      <a:endParaRPr kumimoji="0" lang="en-US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015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Нематода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C. bijugum:ILWC 62, 63, 64, 65, 67,68, 70, 71, 73, 75, 76, 77;</a:t>
                      </a: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C. reticulatum: ILWC 119;</a:t>
                      </a: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C. pinnatifidum: ILWC 212, 213, 226, 236.</a:t>
                      </a:r>
                      <a:endParaRPr kumimoji="0" lang="en-US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2305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Пониженные температуры во время всходов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C. bijugum:ILWC 32, 62, 63, 64, 65, 67, 68, 69, 70, 71, 73, 80, 84,194,195.</a:t>
                      </a:r>
                      <a:endParaRPr kumimoji="0" lang="en-US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532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Влияние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засухи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C. </a:t>
                      </a:r>
                      <a:r>
                        <a:rPr kumimoji="0" lang="en-US" sz="1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reticulatum</a:t>
                      </a: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: ILWC 122, 127, 142.</a:t>
                      </a:r>
                      <a:endParaRPr kumimoji="0" lang="en-US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25300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5979" y="908721"/>
            <a:ext cx="921618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В отечественной селекции </a:t>
            </a:r>
            <a:r>
              <a:rPr lang="ru-RU" sz="2000" b="1" dirty="0" err="1"/>
              <a:t>интрогрессия</a:t>
            </a:r>
            <a:r>
              <a:rPr lang="ru-RU" sz="2000" b="1" dirty="0"/>
              <a:t> генов или фрагментов ДНК диких видов осуществляется на всем протяжении селекции сои. Гибридные сорта на основе уссурийского вида </a:t>
            </a:r>
            <a:r>
              <a:rPr lang="en-US" sz="2000" b="1" i="1" dirty="0" err="1"/>
              <a:t>Glycine</a:t>
            </a:r>
            <a:r>
              <a:rPr lang="en-US" sz="2000" b="1" i="1" dirty="0"/>
              <a:t> </a:t>
            </a:r>
            <a:r>
              <a:rPr lang="en-US" sz="2000" b="1" i="1" dirty="0" err="1"/>
              <a:t>soja</a:t>
            </a:r>
            <a:r>
              <a:rPr lang="en-US" sz="2000" b="1" dirty="0"/>
              <a:t> </a:t>
            </a:r>
            <a:r>
              <a:rPr lang="ru-RU" sz="2000" b="1" u="sng" dirty="0" err="1">
                <a:hlinkClick r:id="rId2" tooltip="Philipp Franz von Siebold"/>
              </a:rPr>
              <a:t>Siebold</a:t>
            </a:r>
            <a:r>
              <a:rPr lang="ru-RU" sz="2000" b="1" dirty="0"/>
              <a:t> </a:t>
            </a:r>
            <a:r>
              <a:rPr lang="en-US" sz="2000" b="1" dirty="0"/>
              <a:t>et </a:t>
            </a:r>
            <a:r>
              <a:rPr lang="ru-RU" sz="2000" b="1" u="sng" dirty="0" err="1">
                <a:hlinkClick r:id="rId3" tooltip="Joseph Gerhard Zuccarini"/>
              </a:rPr>
              <a:t>Zucc</a:t>
            </a:r>
            <a:r>
              <a:rPr lang="ru-RU" sz="2000" b="1" dirty="0"/>
              <a:t>. обладают повышенной устойчивостью к абиотическим стрессорам (холод, длительное переувлажнение и т.д.), скороспелостью. </a:t>
            </a:r>
            <a:endParaRPr lang="ru-RU" sz="2000" b="1" dirty="0" smtClean="0"/>
          </a:p>
          <a:p>
            <a:pPr algn="ctr"/>
            <a:endParaRPr lang="ru-RU" sz="2000" b="1" dirty="0"/>
          </a:p>
          <a:p>
            <a:pPr algn="ctr"/>
            <a:r>
              <a:rPr lang="ru-RU" sz="2000" b="1" dirty="0"/>
              <a:t>Посредством межвидовой гибридизации </a:t>
            </a:r>
            <a:endParaRPr lang="en-US" sz="2000" b="1" dirty="0"/>
          </a:p>
          <a:p>
            <a:pPr algn="ctr"/>
            <a:r>
              <a:rPr lang="ru-RU" sz="2000" b="1" dirty="0"/>
              <a:t>(</a:t>
            </a:r>
            <a:r>
              <a:rPr lang="en-US" sz="2000" b="1" i="1" dirty="0"/>
              <a:t>Lens  </a:t>
            </a:r>
            <a:r>
              <a:rPr lang="en-US" sz="2000" b="1" i="1" dirty="0" err="1"/>
              <a:t>culinaris</a:t>
            </a:r>
            <a:r>
              <a:rPr lang="en-US" sz="2000" b="1" i="1" dirty="0"/>
              <a:t>  x Lens </a:t>
            </a:r>
            <a:r>
              <a:rPr lang="en-US" sz="2000" b="1" i="1" dirty="0" err="1"/>
              <a:t>orientalis</a:t>
            </a:r>
            <a:r>
              <a:rPr lang="en-US" sz="2000" b="1" dirty="0"/>
              <a:t>) </a:t>
            </a:r>
          </a:p>
          <a:p>
            <a:pPr algn="ctr"/>
            <a:r>
              <a:rPr lang="ru-RU" sz="2000" b="1" dirty="0"/>
              <a:t>во ВНИИЗБК создан новый сорт чечевицы Восточная с повышенным содержанием белка в семенах, большим по сравнению со стандартом числом бобов, семян и семян в бобе, устойчивостью к растрескиванию бобов и осыпанию семян на корню. </a:t>
            </a:r>
            <a:endParaRPr lang="en-US" sz="2000" b="1" dirty="0"/>
          </a:p>
          <a:p>
            <a:pPr algn="ctr"/>
            <a:r>
              <a:rPr lang="en-US" sz="2000" b="1" dirty="0"/>
              <a:t>(</a:t>
            </a:r>
            <a:r>
              <a:rPr lang="ru-RU" sz="2000" b="1" dirty="0"/>
              <a:t>Суворова и др., 2014)</a:t>
            </a:r>
            <a:endParaRPr lang="en-US" sz="2000" b="1" dirty="0"/>
          </a:p>
          <a:p>
            <a:pPr algn="ctr"/>
            <a:endParaRPr lang="en-US" sz="2000" b="1" dirty="0"/>
          </a:p>
        </p:txBody>
      </p:sp>
    </p:spTree>
    <p:extLst>
      <p:ext uri="{BB962C8B-B14F-4D97-AF65-F5344CB8AC3E}">
        <p14:creationId xmlns="" xmlns:p14="http://schemas.microsoft.com/office/powerpoint/2010/main" val="41239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ChangeArrowheads="1"/>
          </p:cNvSpPr>
          <p:nvPr/>
        </p:nvSpPr>
        <p:spPr bwMode="auto">
          <a:xfrm>
            <a:off x="1847851" y="673100"/>
            <a:ext cx="8393113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b="1" u="sng" dirty="0">
                <a:latin typeface="Arial" pitchFamily="34" charset="0"/>
              </a:rPr>
              <a:t>Межвидовой гибрид </a:t>
            </a:r>
            <a:r>
              <a:rPr lang="ru-RU" altLang="ru-RU" b="1" u="sng" dirty="0" smtClean="0">
                <a:latin typeface="Arial" pitchFamily="34" charset="0"/>
              </a:rPr>
              <a:t>  </a:t>
            </a:r>
            <a:r>
              <a:rPr lang="en-US" altLang="ru-RU" b="1" i="1" u="sng" dirty="0" smtClean="0">
                <a:latin typeface="Arial" pitchFamily="34" charset="0"/>
              </a:rPr>
              <a:t>Lens </a:t>
            </a:r>
            <a:r>
              <a:rPr lang="en-US" altLang="ru-RU" b="1" i="1" u="sng" dirty="0" err="1">
                <a:latin typeface="Arial" pitchFamily="34" charset="0"/>
              </a:rPr>
              <a:t>culinaris</a:t>
            </a:r>
            <a:r>
              <a:rPr lang="en-US" altLang="ru-RU" b="1" i="1" u="sng" dirty="0">
                <a:latin typeface="Arial" pitchFamily="34" charset="0"/>
              </a:rPr>
              <a:t> x L</a:t>
            </a:r>
            <a:r>
              <a:rPr lang="ru-RU" altLang="ru-RU" b="1" i="1" u="sng" dirty="0">
                <a:latin typeface="Arial" pitchFamily="34" charset="0"/>
              </a:rPr>
              <a:t>. </a:t>
            </a:r>
            <a:r>
              <a:rPr lang="en-US" altLang="ru-RU" b="1" i="1" u="sng" dirty="0" err="1">
                <a:latin typeface="Arial" pitchFamily="34" charset="0"/>
              </a:rPr>
              <a:t>orientalis</a:t>
            </a:r>
            <a:r>
              <a:rPr lang="ru-RU" altLang="ru-RU" b="1" i="1" u="sng" dirty="0">
                <a:latin typeface="Arial" pitchFamily="34" charset="0"/>
              </a:rPr>
              <a:t>, </a:t>
            </a:r>
            <a:r>
              <a:rPr lang="ru-RU" altLang="ru-RU" b="1" u="sng" dirty="0">
                <a:latin typeface="Arial" pitchFamily="34" charset="0"/>
              </a:rPr>
              <a:t> </a:t>
            </a:r>
            <a:r>
              <a:rPr lang="en-US" altLang="ru-RU" b="1" u="sng" dirty="0">
                <a:latin typeface="Arial" pitchFamily="34" charset="0"/>
              </a:rPr>
              <a:t>P</a:t>
            </a:r>
            <a:r>
              <a:rPr lang="ru-RU" altLang="ru-RU" b="1" u="sng" dirty="0">
                <a:latin typeface="Arial" pitchFamily="34" charset="0"/>
              </a:rPr>
              <a:t>19/06, номер каталога ВИР- 2916</a:t>
            </a:r>
            <a:endParaRPr lang="ru-RU" altLang="ru-RU" dirty="0">
              <a:latin typeface="Arial" pitchFamily="34" charset="0"/>
            </a:endParaRPr>
          </a:p>
          <a:p>
            <a:pPr eaLnBrk="1" hangingPunct="1"/>
            <a:r>
              <a:rPr lang="ru-RU" altLang="ru-RU" b="1" dirty="0">
                <a:latin typeface="Arial" pitchFamily="34" charset="0"/>
              </a:rPr>
              <a:t>Донор фиолетовой окраски цветка, зеленой окраски эпикотиля, коричневой с сильной пигментацией окраски семенной кожуры, оранжевой окраски семядолей, </a:t>
            </a:r>
            <a:r>
              <a:rPr lang="ru-RU" altLang="ru-RU" b="1" dirty="0" err="1">
                <a:latin typeface="Arial" pitchFamily="34" charset="0"/>
              </a:rPr>
              <a:t>нерастрескиваемости</a:t>
            </a:r>
            <a:r>
              <a:rPr lang="ru-RU" altLang="ru-RU" b="1" dirty="0">
                <a:latin typeface="Arial" pitchFamily="34" charset="0"/>
              </a:rPr>
              <a:t> бобов.</a:t>
            </a:r>
          </a:p>
          <a:p>
            <a:pPr eaLnBrk="1" hangingPunct="1"/>
            <a:endParaRPr lang="ru-RU" altLang="ru-RU" b="1" dirty="0">
              <a:latin typeface="Arial" pitchFamily="34" charset="0"/>
            </a:endParaRPr>
          </a:p>
        </p:txBody>
      </p:sp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6743700" y="2708275"/>
            <a:ext cx="360045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>
                <a:latin typeface="Arial" pitchFamily="34" charset="0"/>
              </a:rPr>
              <a:t>Создан методом межвидовой гибридизации </a:t>
            </a:r>
            <a:r>
              <a:rPr lang="en-US" altLang="ru-RU" i="1">
                <a:latin typeface="Arial" pitchFamily="34" charset="0"/>
              </a:rPr>
              <a:t>L</a:t>
            </a:r>
            <a:r>
              <a:rPr lang="ru-RU" altLang="ru-RU" i="1">
                <a:latin typeface="Arial" pitchFamily="34" charset="0"/>
              </a:rPr>
              <a:t>. </a:t>
            </a:r>
            <a:r>
              <a:rPr lang="en-US" altLang="ru-RU" i="1">
                <a:latin typeface="Arial" pitchFamily="34" charset="0"/>
              </a:rPr>
              <a:t>culinaris</a:t>
            </a:r>
            <a:r>
              <a:rPr lang="ru-RU" altLang="ru-RU">
                <a:latin typeface="Arial" pitchFamily="34" charset="0"/>
              </a:rPr>
              <a:t> (Образцов чифлик 7) х </a:t>
            </a:r>
            <a:r>
              <a:rPr lang="en-US" altLang="ru-RU" i="1">
                <a:latin typeface="Arial" pitchFamily="34" charset="0"/>
              </a:rPr>
              <a:t>L</a:t>
            </a:r>
            <a:r>
              <a:rPr lang="ru-RU" altLang="ru-RU" i="1">
                <a:latin typeface="Arial" pitchFamily="34" charset="0"/>
              </a:rPr>
              <a:t>. </a:t>
            </a:r>
            <a:r>
              <a:rPr lang="en-US" altLang="ru-RU" i="1">
                <a:latin typeface="Arial" pitchFamily="34" charset="0"/>
              </a:rPr>
              <a:t>orientalis</a:t>
            </a:r>
            <a:r>
              <a:rPr lang="ru-RU" altLang="ru-RU">
                <a:latin typeface="Arial" pitchFamily="34" charset="0"/>
              </a:rPr>
              <a:t> (</a:t>
            </a:r>
            <a:r>
              <a:rPr lang="en-US" altLang="ru-RU" i="1">
                <a:latin typeface="Arial" pitchFamily="34" charset="0"/>
              </a:rPr>
              <a:t>IG</a:t>
            </a:r>
            <a:r>
              <a:rPr lang="ru-RU" altLang="ru-RU" i="1">
                <a:latin typeface="Arial" pitchFamily="34" charset="0"/>
              </a:rPr>
              <a:t> 72530 </a:t>
            </a:r>
            <a:r>
              <a:rPr lang="en-US" altLang="ru-RU" i="1">
                <a:latin typeface="Arial" pitchFamily="34" charset="0"/>
              </a:rPr>
              <a:t>ILWL</a:t>
            </a:r>
            <a:r>
              <a:rPr lang="ru-RU" altLang="ru-RU" i="1">
                <a:latin typeface="Arial" pitchFamily="34" charset="0"/>
              </a:rPr>
              <a:t> 7</a:t>
            </a:r>
            <a:r>
              <a:rPr lang="ru-RU" altLang="ru-RU">
                <a:latin typeface="Arial" pitchFamily="34" charset="0"/>
              </a:rPr>
              <a:t>) с последующем индивидуальным отбором; совместно ВНИИЗБК (лаборатория генетики и биотехнологии) и ВИР. </a:t>
            </a:r>
          </a:p>
          <a:p>
            <a:pPr eaLnBrk="1" hangingPunct="1"/>
            <a:r>
              <a:rPr lang="ru-RU" altLang="ru-RU">
                <a:latin typeface="Arial" pitchFamily="34" charset="0"/>
              </a:rPr>
              <a:t>Авторы: Г.Н. Суворова, И.И. Яньков, А.В. Иконников.</a:t>
            </a:r>
          </a:p>
        </p:txBody>
      </p:sp>
      <p:pic>
        <p:nvPicPr>
          <p:cNvPr id="5018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2349501"/>
            <a:ext cx="4105275" cy="3343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4893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2492376"/>
            <a:ext cx="4471988" cy="3332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847851" y="809626"/>
            <a:ext cx="839311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b="1" u="sng" dirty="0">
                <a:latin typeface="Arial" pitchFamily="34" charset="0"/>
              </a:rPr>
              <a:t>Межвидовой гибрид </a:t>
            </a:r>
            <a:r>
              <a:rPr lang="ru-RU" altLang="ru-RU" b="1" u="sng" dirty="0" smtClean="0">
                <a:latin typeface="Arial" pitchFamily="34" charset="0"/>
              </a:rPr>
              <a:t> </a:t>
            </a:r>
            <a:r>
              <a:rPr lang="en-US" altLang="ru-RU" b="1" i="1" u="sng" dirty="0" smtClean="0">
                <a:latin typeface="Arial" pitchFamily="34" charset="0"/>
              </a:rPr>
              <a:t>L</a:t>
            </a:r>
            <a:r>
              <a:rPr lang="ru-RU" altLang="ru-RU" b="1" i="1" u="sng" dirty="0">
                <a:latin typeface="Arial" pitchFamily="34" charset="0"/>
              </a:rPr>
              <a:t>.</a:t>
            </a:r>
            <a:r>
              <a:rPr lang="ru-RU" altLang="ru-RU" b="1" u="sng" dirty="0">
                <a:latin typeface="Arial" pitchFamily="34" charset="0"/>
              </a:rPr>
              <a:t> </a:t>
            </a:r>
            <a:r>
              <a:rPr lang="en-US" altLang="ru-RU" b="1" i="1" u="sng" dirty="0" err="1">
                <a:latin typeface="Arial" pitchFamily="34" charset="0"/>
              </a:rPr>
              <a:t>culinaris</a:t>
            </a:r>
            <a:r>
              <a:rPr lang="en-US" altLang="ru-RU" b="1" i="1" u="sng" dirty="0">
                <a:latin typeface="Arial" pitchFamily="34" charset="0"/>
              </a:rPr>
              <a:t> x L</a:t>
            </a:r>
            <a:r>
              <a:rPr lang="ru-RU" altLang="ru-RU" b="1" i="1" u="sng" dirty="0">
                <a:latin typeface="Arial" pitchFamily="34" charset="0"/>
              </a:rPr>
              <a:t>. </a:t>
            </a:r>
            <a:r>
              <a:rPr lang="en-US" altLang="ru-RU" b="1" i="1" u="sng" dirty="0" err="1">
                <a:latin typeface="Arial" pitchFamily="34" charset="0"/>
              </a:rPr>
              <a:t>orientalis</a:t>
            </a:r>
            <a:r>
              <a:rPr lang="ru-RU" altLang="ru-RU" b="1" i="1" u="sng" dirty="0">
                <a:latin typeface="Arial" pitchFamily="34" charset="0"/>
              </a:rPr>
              <a:t>,</a:t>
            </a:r>
            <a:r>
              <a:rPr lang="ru-RU" altLang="ru-RU" b="1" u="sng" dirty="0">
                <a:latin typeface="Arial" pitchFamily="34" charset="0"/>
              </a:rPr>
              <a:t> </a:t>
            </a:r>
            <a:r>
              <a:rPr lang="en-US" altLang="ru-RU" b="1" u="sng" dirty="0">
                <a:latin typeface="Arial" pitchFamily="34" charset="0"/>
              </a:rPr>
              <a:t>P</a:t>
            </a:r>
            <a:r>
              <a:rPr lang="ru-RU" altLang="ru-RU" b="1" u="sng" dirty="0">
                <a:latin typeface="Arial" pitchFamily="34" charset="0"/>
              </a:rPr>
              <a:t>22/06 (2), номер по каталогу ВИР-2917</a:t>
            </a:r>
            <a:endParaRPr lang="ru-RU" altLang="ru-RU" dirty="0">
              <a:latin typeface="Arial" pitchFamily="34" charset="0"/>
            </a:endParaRPr>
          </a:p>
          <a:p>
            <a:pPr eaLnBrk="1" hangingPunct="1"/>
            <a:r>
              <a:rPr lang="ru-RU" altLang="ru-RU" b="1" dirty="0">
                <a:latin typeface="Arial" pitchFamily="34" charset="0"/>
              </a:rPr>
              <a:t>Донор белой окраски цветка, зеленой окраски эпикотиля, желтой с незначительной пигментацией окраски семенной кожуры, оранжевой окраски семядолей, </a:t>
            </a:r>
            <a:r>
              <a:rPr lang="ru-RU" altLang="ru-RU" b="1" dirty="0" err="1">
                <a:latin typeface="Arial" pitchFamily="34" charset="0"/>
              </a:rPr>
              <a:t>нерастрескиваемости</a:t>
            </a:r>
            <a:r>
              <a:rPr lang="ru-RU" altLang="ru-RU" b="1" dirty="0">
                <a:latin typeface="Arial" pitchFamily="34" charset="0"/>
              </a:rPr>
              <a:t> бобов.</a:t>
            </a: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6743700" y="2708275"/>
            <a:ext cx="360045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>
                <a:latin typeface="Arial" pitchFamily="34" charset="0"/>
              </a:rPr>
              <a:t>Создан методом межвидовой гибридизации </a:t>
            </a:r>
            <a:r>
              <a:rPr lang="en-US" altLang="ru-RU" i="1">
                <a:latin typeface="Arial" pitchFamily="34" charset="0"/>
              </a:rPr>
              <a:t>L</a:t>
            </a:r>
            <a:r>
              <a:rPr lang="ru-RU" altLang="ru-RU" i="1">
                <a:latin typeface="Arial" pitchFamily="34" charset="0"/>
              </a:rPr>
              <a:t>. </a:t>
            </a:r>
            <a:r>
              <a:rPr lang="en-US" altLang="ru-RU" i="1">
                <a:latin typeface="Arial" pitchFamily="34" charset="0"/>
              </a:rPr>
              <a:t>culinaris</a:t>
            </a:r>
            <a:r>
              <a:rPr lang="ru-RU" altLang="ru-RU">
                <a:latin typeface="Arial" pitchFamily="34" charset="0"/>
              </a:rPr>
              <a:t> (Образцов чифлик 7) х </a:t>
            </a:r>
            <a:r>
              <a:rPr lang="en-US" altLang="ru-RU" i="1">
                <a:latin typeface="Arial" pitchFamily="34" charset="0"/>
              </a:rPr>
              <a:t>L</a:t>
            </a:r>
            <a:r>
              <a:rPr lang="ru-RU" altLang="ru-RU" i="1">
                <a:latin typeface="Arial" pitchFamily="34" charset="0"/>
              </a:rPr>
              <a:t>. </a:t>
            </a:r>
            <a:r>
              <a:rPr lang="en-US" altLang="ru-RU" i="1">
                <a:latin typeface="Arial" pitchFamily="34" charset="0"/>
              </a:rPr>
              <a:t>orientalis</a:t>
            </a:r>
            <a:r>
              <a:rPr lang="ru-RU" altLang="ru-RU" i="1">
                <a:latin typeface="Arial" pitchFamily="34" charset="0"/>
              </a:rPr>
              <a:t> (</a:t>
            </a:r>
            <a:r>
              <a:rPr lang="en-US" altLang="ru-RU" i="1">
                <a:latin typeface="Arial" pitchFamily="34" charset="0"/>
              </a:rPr>
              <a:t>IG</a:t>
            </a:r>
            <a:r>
              <a:rPr lang="ru-RU" altLang="ru-RU" i="1">
                <a:latin typeface="Arial" pitchFamily="34" charset="0"/>
              </a:rPr>
              <a:t>72530</a:t>
            </a:r>
            <a:r>
              <a:rPr lang="ru-RU" altLang="ru-RU" i="1" u="sng">
                <a:latin typeface="Arial" pitchFamily="34" charset="0"/>
              </a:rPr>
              <a:t> </a:t>
            </a:r>
            <a:r>
              <a:rPr lang="en-US" altLang="ru-RU" i="1">
                <a:latin typeface="Arial" pitchFamily="34" charset="0"/>
              </a:rPr>
              <a:t>ILWL</a:t>
            </a:r>
            <a:r>
              <a:rPr lang="ru-RU" altLang="ru-RU" i="1">
                <a:latin typeface="Arial" pitchFamily="34" charset="0"/>
              </a:rPr>
              <a:t>7</a:t>
            </a:r>
            <a:r>
              <a:rPr lang="ru-RU" altLang="ru-RU">
                <a:latin typeface="Arial" pitchFamily="34" charset="0"/>
              </a:rPr>
              <a:t>) с последующим индивидуальным отбором; совместно ВНИИЗБК (лаборатория генетики и биотехнологии) и ВИР. Авторы: Г.Н. Суворова, И.И. Яньков, А.В. Иконников.</a:t>
            </a:r>
          </a:p>
        </p:txBody>
      </p:sp>
    </p:spTree>
    <p:extLst>
      <p:ext uri="{BB962C8B-B14F-4D97-AF65-F5344CB8AC3E}">
        <p14:creationId xmlns="" xmlns:p14="http://schemas.microsoft.com/office/powerpoint/2010/main" val="174185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1919288" y="260351"/>
            <a:ext cx="8393112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b="1" u="sng" dirty="0">
                <a:latin typeface="Arial" pitchFamily="34" charset="0"/>
              </a:rPr>
              <a:t>Межвидовой гибрид</a:t>
            </a:r>
            <a:r>
              <a:rPr lang="ru-RU" altLang="ru-RU" u="sng" dirty="0">
                <a:latin typeface="Arial" pitchFamily="34" charset="0"/>
              </a:rPr>
              <a:t> </a:t>
            </a:r>
            <a:r>
              <a:rPr lang="ru-RU" altLang="ru-RU" u="sng" dirty="0" smtClean="0">
                <a:latin typeface="Arial" pitchFamily="34" charset="0"/>
              </a:rPr>
              <a:t> </a:t>
            </a:r>
            <a:r>
              <a:rPr lang="en-US" altLang="ru-RU" b="1" i="1" u="sng" dirty="0" smtClean="0">
                <a:latin typeface="Arial" pitchFamily="34" charset="0"/>
              </a:rPr>
              <a:t>L</a:t>
            </a:r>
            <a:r>
              <a:rPr lang="ru-RU" altLang="ru-RU" b="1" i="1" u="sng" dirty="0">
                <a:latin typeface="Arial" pitchFamily="34" charset="0"/>
              </a:rPr>
              <a:t>.</a:t>
            </a:r>
            <a:r>
              <a:rPr lang="ru-RU" altLang="ru-RU" b="1" u="sng" dirty="0">
                <a:latin typeface="Arial" pitchFamily="34" charset="0"/>
              </a:rPr>
              <a:t> </a:t>
            </a:r>
            <a:r>
              <a:rPr lang="en-US" altLang="ru-RU" b="1" i="1" u="sng" dirty="0" err="1">
                <a:latin typeface="Arial" pitchFamily="34" charset="0"/>
              </a:rPr>
              <a:t>culinaris</a:t>
            </a:r>
            <a:r>
              <a:rPr lang="en-US" altLang="ru-RU" b="1" i="1" u="sng" dirty="0">
                <a:latin typeface="Arial" pitchFamily="34" charset="0"/>
              </a:rPr>
              <a:t> x L</a:t>
            </a:r>
            <a:r>
              <a:rPr lang="ru-RU" altLang="ru-RU" b="1" i="1" u="sng" dirty="0">
                <a:latin typeface="Arial" pitchFamily="34" charset="0"/>
              </a:rPr>
              <a:t>. </a:t>
            </a:r>
            <a:r>
              <a:rPr lang="en-US" altLang="ru-RU" b="1" i="1" u="sng" dirty="0" err="1">
                <a:latin typeface="Arial" pitchFamily="34" charset="0"/>
              </a:rPr>
              <a:t>orientalis</a:t>
            </a:r>
            <a:r>
              <a:rPr lang="ru-RU" altLang="ru-RU" b="1" u="sng" dirty="0">
                <a:latin typeface="Arial" pitchFamily="34" charset="0"/>
              </a:rPr>
              <a:t>, Р25/06, номер по каталогу ВИР-2943</a:t>
            </a:r>
            <a:endParaRPr lang="ru-RU" altLang="ru-RU" dirty="0">
              <a:latin typeface="Arial" pitchFamily="34" charset="0"/>
            </a:endParaRPr>
          </a:p>
          <a:p>
            <a:pPr eaLnBrk="1" hangingPunct="1"/>
            <a:r>
              <a:rPr lang="ru-RU" altLang="ru-RU" b="1" dirty="0">
                <a:latin typeface="Arial" pitchFamily="34" charset="0"/>
              </a:rPr>
              <a:t>Донор белой окраски цветка, зеленой	 окраски эпикотиля, темно-желтой без пигментации окраски семенной кожуры, </a:t>
            </a:r>
            <a:r>
              <a:rPr lang="ru-RU" altLang="ru-RU" b="1" dirty="0" err="1">
                <a:latin typeface="Arial" pitchFamily="34" charset="0"/>
              </a:rPr>
              <a:t>нерастрескиваемости</a:t>
            </a:r>
            <a:r>
              <a:rPr lang="ru-RU" altLang="ru-RU" b="1" dirty="0">
                <a:latin typeface="Arial" pitchFamily="34" charset="0"/>
              </a:rPr>
              <a:t> бобов.</a:t>
            </a:r>
          </a:p>
        </p:txBody>
      </p:sp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6600826" y="2097089"/>
            <a:ext cx="3743325" cy="311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>
                <a:latin typeface="Arial" pitchFamily="34" charset="0"/>
              </a:rPr>
              <a:t>Создан методом межвидовой гибридизации </a:t>
            </a:r>
            <a:r>
              <a:rPr lang="en-US" altLang="ru-RU" i="1">
                <a:latin typeface="Arial" pitchFamily="34" charset="0"/>
              </a:rPr>
              <a:t>L</a:t>
            </a:r>
            <a:r>
              <a:rPr lang="ru-RU" altLang="ru-RU" i="1">
                <a:latin typeface="Arial" pitchFamily="34" charset="0"/>
              </a:rPr>
              <a:t>.</a:t>
            </a:r>
            <a:r>
              <a:rPr lang="ru-RU" altLang="ru-RU">
                <a:latin typeface="Arial" pitchFamily="34" charset="0"/>
              </a:rPr>
              <a:t> </a:t>
            </a:r>
            <a:r>
              <a:rPr lang="en-US" altLang="ru-RU" i="1">
                <a:latin typeface="Arial" pitchFamily="34" charset="0"/>
              </a:rPr>
              <a:t>culinaris</a:t>
            </a:r>
            <a:r>
              <a:rPr lang="ru-RU" altLang="ru-RU">
                <a:latin typeface="Arial" pitchFamily="34" charset="0"/>
              </a:rPr>
              <a:t> (Рауза)</a:t>
            </a:r>
            <a:r>
              <a:rPr lang="ru-RU" altLang="ru-RU" i="1">
                <a:latin typeface="Arial" pitchFamily="34" charset="0"/>
              </a:rPr>
              <a:t> </a:t>
            </a:r>
            <a:r>
              <a:rPr lang="en-US" altLang="ru-RU" i="1">
                <a:latin typeface="Arial" pitchFamily="34" charset="0"/>
              </a:rPr>
              <a:t>x L</a:t>
            </a:r>
            <a:r>
              <a:rPr lang="ru-RU" altLang="ru-RU" i="1">
                <a:latin typeface="Arial" pitchFamily="34" charset="0"/>
              </a:rPr>
              <a:t>. </a:t>
            </a:r>
            <a:r>
              <a:rPr lang="en-US" altLang="ru-RU" i="1">
                <a:latin typeface="Arial" pitchFamily="34" charset="0"/>
              </a:rPr>
              <a:t>orientalis</a:t>
            </a:r>
            <a:r>
              <a:rPr lang="ru-RU" altLang="ru-RU" i="1">
                <a:latin typeface="Arial" pitchFamily="34" charset="0"/>
              </a:rPr>
              <a:t>, </a:t>
            </a:r>
            <a:r>
              <a:rPr lang="ru-RU" altLang="ru-RU">
                <a:latin typeface="Arial" pitchFamily="34" charset="0"/>
              </a:rPr>
              <a:t>(</a:t>
            </a:r>
            <a:r>
              <a:rPr lang="ru-RU" altLang="ru-RU" i="1">
                <a:latin typeface="Arial" pitchFamily="34" charset="0"/>
              </a:rPr>
              <a:t> </a:t>
            </a:r>
            <a:r>
              <a:rPr lang="en-US" altLang="ru-RU" i="1">
                <a:latin typeface="Arial" pitchFamily="34" charset="0"/>
              </a:rPr>
              <a:t>IG</a:t>
            </a:r>
            <a:r>
              <a:rPr lang="ru-RU" altLang="ru-RU" i="1">
                <a:latin typeface="Arial" pitchFamily="34" charset="0"/>
              </a:rPr>
              <a:t>72530  </a:t>
            </a:r>
            <a:r>
              <a:rPr lang="en-US" altLang="ru-RU" i="1">
                <a:latin typeface="Arial" pitchFamily="34" charset="0"/>
              </a:rPr>
              <a:t>ILWL</a:t>
            </a:r>
            <a:r>
              <a:rPr lang="ru-RU" altLang="ru-RU" i="1">
                <a:latin typeface="Arial" pitchFamily="34" charset="0"/>
              </a:rPr>
              <a:t>7</a:t>
            </a:r>
            <a:r>
              <a:rPr lang="ru-RU" altLang="ru-RU">
                <a:latin typeface="Arial" pitchFamily="34" charset="0"/>
              </a:rPr>
              <a:t>) с  последующим индивидуальным отбором; совместно ВНИИЗБК (лаборатория генетики и биотехнологии, лаборатория селекции зернобобовых культур) и ВИР. Авторы: Г.Н. Суворова, И.И. Яньков, И.В. Кондыков, А.В. Иконников, А.И. Рогожкина.</a:t>
            </a:r>
          </a:p>
        </p:txBody>
      </p:sp>
      <p:pic>
        <p:nvPicPr>
          <p:cNvPr id="5222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2060575"/>
            <a:ext cx="4319587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5761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 descr="C:\Users\Margarita\Pictures\Овощные\Mont d'or_Франция_Пушк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576" y="548680"/>
            <a:ext cx="1890210" cy="252028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90114" name="Picture 2" descr="C:\Users\Margarita\Pictures\Овощные\горох_первенец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2184" y="620688"/>
            <a:ext cx="2592288" cy="210623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90115" name="Picture 3" descr="C:\Users\Margarita\Pictures\Овощные\Vigna unguiculata subsp. sesquipedalis - овощная виг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0256" y="3356992"/>
            <a:ext cx="1836204" cy="244827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90116" name="Picture 4" descr="C:\Users\Margarita\Pictures\Овощные\Ком08_к- 2095.jpg"/>
          <p:cNvPicPr>
            <a:picLocks noChangeAspect="1" noChangeArrowheads="1"/>
          </p:cNvPicPr>
          <p:nvPr/>
        </p:nvPicPr>
        <p:blipFill>
          <a:blip r:embed="rId5" cstate="print"/>
          <a:srcRect l="29468" r="12933"/>
          <a:stretch>
            <a:fillRect/>
          </a:stretch>
        </p:blipFill>
        <p:spPr bwMode="auto">
          <a:xfrm>
            <a:off x="2351585" y="3356992"/>
            <a:ext cx="1969567" cy="256490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511824" y="1484785"/>
            <a:ext cx="3312368" cy="408111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/>
              <a:t>Для эффективного использования генетических ресурсов зернобобовых культур, повышения их значимости в нашей стране,</a:t>
            </a:r>
          </a:p>
          <a:p>
            <a:pPr algn="ctr">
              <a:lnSpc>
                <a:spcPct val="90000"/>
              </a:lnSpc>
            </a:pPr>
            <a:r>
              <a:rPr lang="ru-RU" b="1" dirty="0"/>
              <a:t>наряду с задачами, осуществляемыми на данном этапе, мы должны</a:t>
            </a:r>
          </a:p>
          <a:p>
            <a:pPr>
              <a:lnSpc>
                <a:spcPct val="90000"/>
              </a:lnSpc>
            </a:pPr>
            <a:r>
              <a:rPr lang="ru-RU" b="1" dirty="0"/>
              <a:t> </a:t>
            </a:r>
            <a:r>
              <a:rPr lang="ru-RU" b="1" dirty="0">
                <a:solidFill>
                  <a:srgbClr val="C00000"/>
                </a:solidFill>
              </a:rPr>
              <a:t>содействовать:</a:t>
            </a:r>
            <a:r>
              <a:rPr lang="ru-RU" b="1" dirty="0"/>
              <a:t> 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b="1" dirty="0"/>
              <a:t> расширению их генофонда;  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b="1" dirty="0"/>
              <a:t> диверсификации использования культур; 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b="1" dirty="0"/>
              <a:t> их популяризации, а также </a:t>
            </a:r>
          </a:p>
          <a:p>
            <a:pPr>
              <a:lnSpc>
                <a:spcPct val="90000"/>
              </a:lnSpc>
            </a:pPr>
            <a:r>
              <a:rPr lang="ru-RU" b="1" dirty="0">
                <a:solidFill>
                  <a:srgbClr val="C00000"/>
                </a:solidFill>
              </a:rPr>
              <a:t>использовать</a:t>
            </a:r>
          </a:p>
          <a:p>
            <a:pPr>
              <a:lnSpc>
                <a:spcPct val="90000"/>
              </a:lnSpc>
            </a:pPr>
            <a:r>
              <a:rPr lang="ru-RU" b="1" dirty="0"/>
              <a:t>высокотехнологичные методы их изучения и скрининга.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83832" y="332657"/>
            <a:ext cx="2952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Как мы понимаем задачи, стоящие перед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ВИРом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95015" y="5861377"/>
            <a:ext cx="4195531" cy="523220"/>
          </a:xfrm>
          <a:prstGeom prst="rect">
            <a:avLst/>
          </a:prstGeom>
          <a:noFill/>
          <a:ln w="12700">
            <a:solidFill>
              <a:schemeClr val="accent3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Благодарю за внимание!</a:t>
            </a:r>
            <a:endParaRPr lang="ru-RU" sz="2800" b="1" dirty="0"/>
          </a:p>
        </p:txBody>
      </p:sp>
    </p:spTree>
    <p:extLst>
      <p:ext uri="{BB962C8B-B14F-4D97-AF65-F5344CB8AC3E}">
        <p14:creationId xmlns="" xmlns:p14="http://schemas.microsoft.com/office/powerpoint/2010/main" val="207664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март_2011 6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9589" y="1893494"/>
            <a:ext cx="6784753" cy="3816424"/>
          </a:xfrm>
          <a:prstGeom prst="rect">
            <a:avLst/>
          </a:prstGeom>
          <a:ln w="2857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11" descr="DSC001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05"/>
          <a:stretch>
            <a:fillRect/>
          </a:stretch>
        </p:blipFill>
        <p:spPr bwMode="auto">
          <a:xfrm>
            <a:off x="9288173" y="4786391"/>
            <a:ext cx="2688299" cy="1608098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G_138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1" y="4653499"/>
            <a:ext cx="2528119" cy="142170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IMG_138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478"/>
          <a:stretch>
            <a:fillRect/>
          </a:stretch>
        </p:blipFill>
        <p:spPr bwMode="auto">
          <a:xfrm>
            <a:off x="9168341" y="764705"/>
            <a:ext cx="2578499" cy="1620179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P1010578"/>
          <p:cNvPicPr>
            <a:picLocks noChangeAspect="1" noChangeArrowheads="1"/>
          </p:cNvPicPr>
          <p:nvPr/>
        </p:nvPicPr>
        <p:blipFill>
          <a:blip r:embed="rId6" cstate="print"/>
          <a:srcRect l="17606" t="5315" r="16277"/>
          <a:stretch>
            <a:fillRect/>
          </a:stretch>
        </p:blipFill>
        <p:spPr bwMode="auto">
          <a:xfrm>
            <a:off x="606698" y="391726"/>
            <a:ext cx="2027921" cy="163413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650957" y="158097"/>
            <a:ext cx="6312569" cy="1569660"/>
          </a:xfrm>
          <a:prstGeom prst="rect">
            <a:avLst/>
          </a:prstGeom>
          <a:ln w="2857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Благодарю сотрудников отдела </a:t>
            </a:r>
          </a:p>
          <a:p>
            <a:pPr algn="ctr"/>
            <a:r>
              <a:rPr lang="ru-RU" sz="2400" b="1" dirty="0" smtClean="0"/>
              <a:t>генетических ресурсов зернобобовых культур ВИР, </a:t>
            </a:r>
          </a:p>
          <a:p>
            <a:pPr algn="ctr"/>
            <a:r>
              <a:rPr lang="ru-RU" sz="2400" b="1" dirty="0" smtClean="0"/>
              <a:t>материалы которых использованы в докладе</a:t>
            </a:r>
            <a:endParaRPr lang="ru-RU" sz="2400" b="1" dirty="0"/>
          </a:p>
        </p:txBody>
      </p:sp>
      <p:pic>
        <p:nvPicPr>
          <p:cNvPr id="17" name="Picture 13" descr="Исаакий 265"/>
          <p:cNvPicPr>
            <a:picLocks noChangeAspect="1" noChangeArrowheads="1"/>
          </p:cNvPicPr>
          <p:nvPr/>
        </p:nvPicPr>
        <p:blipFill>
          <a:blip r:embed="rId7" cstate="print"/>
          <a:srcRect l="65681" t="14429"/>
          <a:stretch>
            <a:fillRect/>
          </a:stretch>
        </p:blipFill>
        <p:spPr bwMode="auto">
          <a:xfrm>
            <a:off x="999565" y="2168569"/>
            <a:ext cx="1187450" cy="2217738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658" name="Picture 2" descr="Marina Burlyaev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81628" y="3105149"/>
            <a:ext cx="1119772" cy="1119772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16712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53" name="Text Box 9"/>
          <p:cNvSpPr txBox="1">
            <a:spLocks noChangeArrowheads="1"/>
          </p:cNvSpPr>
          <p:nvPr/>
        </p:nvSpPr>
        <p:spPr bwMode="auto">
          <a:xfrm>
            <a:off x="5370285" y="943429"/>
            <a:ext cx="3872853" cy="34458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ru-RU" altLang="ru-RU" sz="2000" b="1" i="1" dirty="0">
                <a:latin typeface="Arial Black" pitchFamily="34" charset="0"/>
                <a:cs typeface="Arial" panose="020B0604020202020204" pitchFamily="34" charset="0"/>
              </a:rPr>
              <a:t>Коллекция </a:t>
            </a:r>
            <a:r>
              <a:rPr lang="ru-RU" altLang="ru-RU" sz="2000" b="1" i="1" dirty="0" smtClean="0">
                <a:latin typeface="Arial Black" pitchFamily="34" charset="0"/>
                <a:cs typeface="Arial" panose="020B0604020202020204" pitchFamily="34" charset="0"/>
              </a:rPr>
              <a:t>ВИР</a:t>
            </a:r>
            <a:endParaRPr lang="ru-RU" altLang="ru-RU" sz="2000" b="1" i="1" dirty="0">
              <a:latin typeface="Arial Black" pitchFamily="34" charset="0"/>
              <a:cs typeface="Arial" panose="020B0604020202020204" pitchFamily="34" charset="0"/>
            </a:endParaRPr>
          </a:p>
        </p:txBody>
      </p:sp>
      <p:sp>
        <p:nvSpPr>
          <p:cNvPr id="159754" name="Text Box 10"/>
          <p:cNvSpPr txBox="1">
            <a:spLocks noChangeArrowheads="1"/>
          </p:cNvSpPr>
          <p:nvPr/>
        </p:nvSpPr>
        <p:spPr bwMode="auto">
          <a:xfrm>
            <a:off x="7803246" y="1913058"/>
            <a:ext cx="4023360" cy="53553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ru-RU" alt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Изучение </a:t>
            </a:r>
            <a:r>
              <a:rPr lang="ru-RU" alt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alt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агрономическим </a:t>
            </a:r>
            <a:r>
              <a:rPr lang="ru-RU" alt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биологическим </a:t>
            </a:r>
            <a:r>
              <a:rPr lang="ru-RU" alt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признакам</a:t>
            </a:r>
          </a:p>
        </p:txBody>
      </p:sp>
      <p:sp>
        <p:nvSpPr>
          <p:cNvPr id="159755" name="Text Box 11"/>
          <p:cNvSpPr txBox="1">
            <a:spLocks noChangeArrowheads="1"/>
          </p:cNvSpPr>
          <p:nvPr/>
        </p:nvSpPr>
        <p:spPr bwMode="auto">
          <a:xfrm>
            <a:off x="9805082" y="4280528"/>
            <a:ext cx="2227811" cy="97872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altLang="ru-RU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Источники ценных </a:t>
            </a:r>
            <a:r>
              <a:rPr lang="ru-RU" altLang="ru-RU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признаков для селекции</a:t>
            </a:r>
            <a:endParaRPr lang="ru-RU" altLang="ru-RU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756" name="Text Box 12"/>
          <p:cNvSpPr txBox="1">
            <a:spLocks noChangeArrowheads="1"/>
          </p:cNvSpPr>
          <p:nvPr/>
        </p:nvSpPr>
        <p:spPr bwMode="auto">
          <a:xfrm>
            <a:off x="3296308" y="1944520"/>
            <a:ext cx="2451100" cy="53553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ru-RU" alt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Фундаментальные исследования</a:t>
            </a:r>
          </a:p>
        </p:txBody>
      </p:sp>
      <p:sp>
        <p:nvSpPr>
          <p:cNvPr id="159757" name="Line 13"/>
          <p:cNvSpPr>
            <a:spLocks noChangeShapeType="1"/>
          </p:cNvSpPr>
          <p:nvPr/>
        </p:nvSpPr>
        <p:spPr bwMode="auto">
          <a:xfrm flipH="1">
            <a:off x="4722828" y="1273794"/>
            <a:ext cx="1453937" cy="65652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758" name="Line 14"/>
          <p:cNvSpPr>
            <a:spLocks noChangeShapeType="1"/>
          </p:cNvSpPr>
          <p:nvPr/>
        </p:nvSpPr>
        <p:spPr bwMode="auto">
          <a:xfrm>
            <a:off x="7863084" y="1276623"/>
            <a:ext cx="1380056" cy="60509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759" name="Line 15"/>
          <p:cNvSpPr>
            <a:spLocks noChangeShapeType="1"/>
          </p:cNvSpPr>
          <p:nvPr/>
        </p:nvSpPr>
        <p:spPr bwMode="auto">
          <a:xfrm>
            <a:off x="5295311" y="2485712"/>
            <a:ext cx="1529438" cy="80612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760" name="Line 16"/>
          <p:cNvSpPr>
            <a:spLocks noChangeShapeType="1"/>
          </p:cNvSpPr>
          <p:nvPr/>
        </p:nvSpPr>
        <p:spPr bwMode="auto">
          <a:xfrm flipH="1">
            <a:off x="8447419" y="2407621"/>
            <a:ext cx="1698101" cy="90117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761" name="Line 17"/>
          <p:cNvSpPr>
            <a:spLocks noChangeShapeType="1"/>
          </p:cNvSpPr>
          <p:nvPr/>
        </p:nvSpPr>
        <p:spPr bwMode="auto">
          <a:xfrm>
            <a:off x="10955500" y="2506993"/>
            <a:ext cx="38863" cy="17735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764" name="Text Box 20"/>
          <p:cNvSpPr txBox="1">
            <a:spLocks noChangeArrowheads="1"/>
          </p:cNvSpPr>
          <p:nvPr/>
        </p:nvSpPr>
        <p:spPr bwMode="auto">
          <a:xfrm>
            <a:off x="5653682" y="3349718"/>
            <a:ext cx="3972024" cy="308392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ru-RU" altLang="ru-RU" b="1" i="1" dirty="0">
                <a:latin typeface="Arial Black" pitchFamily="34" charset="0"/>
                <a:cs typeface="Arial" panose="020B0604020202020204" pitchFamily="34" charset="0"/>
              </a:rPr>
              <a:t>    </a:t>
            </a:r>
            <a:r>
              <a:rPr lang="ru-RU" altLang="ru-RU" b="1" i="1" dirty="0" smtClean="0">
                <a:latin typeface="Arial Black" pitchFamily="34" charset="0"/>
                <a:cs typeface="Arial" panose="020B0604020202020204" pitchFamily="34" charset="0"/>
              </a:rPr>
              <a:t>Классификация</a:t>
            </a:r>
          </a:p>
          <a:p>
            <a:pPr marL="285750" indent="-285750" eaLnBrk="0" hangingPunct="0">
              <a:buFont typeface="Wingdings" panose="05000000000000000000" pitchFamily="2" charset="2"/>
              <a:buChar char="ü"/>
            </a:pPr>
            <a:r>
              <a:rPr lang="ru-RU" alt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Ботаническая,</a:t>
            </a:r>
          </a:p>
          <a:p>
            <a:pPr marL="285750" indent="-285750" eaLnBrk="0" hangingPunct="0">
              <a:buFont typeface="Wingdings" panose="05000000000000000000" pitchFamily="2" charset="2"/>
              <a:buChar char="ü"/>
            </a:pPr>
            <a:r>
              <a:rPr lang="ru-RU" alt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Эколого-географическая,</a:t>
            </a:r>
          </a:p>
          <a:p>
            <a:pPr marL="285750" indent="-285750" eaLnBrk="0" hangingPunct="0">
              <a:buFont typeface="Wingdings" panose="05000000000000000000" pitchFamily="2" charset="2"/>
              <a:buChar char="ü"/>
            </a:pPr>
            <a:r>
              <a:rPr lang="ru-RU" alt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 типам использования,</a:t>
            </a:r>
          </a:p>
          <a:p>
            <a:pPr marL="285750" indent="-285750" eaLnBrk="0" hangingPunct="0">
              <a:buFont typeface="Wingdings" panose="05000000000000000000" pitchFamily="2" charset="2"/>
              <a:buChar char="ü"/>
            </a:pPr>
            <a:r>
              <a:rPr lang="ru-RU" alt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altLang="ru-RU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морфотипам</a:t>
            </a:r>
            <a:r>
              <a:rPr lang="ru-RU" alt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alt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ü"/>
            </a:pPr>
            <a:r>
              <a:rPr lang="ru-RU" alt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altLang="ru-RU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сортотипам</a:t>
            </a:r>
            <a:r>
              <a:rPr lang="ru-RU" alt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285750" indent="-285750" eaLnBrk="0" hangingPunct="0">
              <a:buFont typeface="Wingdings" panose="05000000000000000000" pitchFamily="2" charset="2"/>
              <a:buChar char="ü"/>
            </a:pPr>
            <a:r>
              <a:rPr lang="ru-RU" alt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 устойчивости к стрессорам,</a:t>
            </a:r>
          </a:p>
          <a:p>
            <a:pPr marL="285750" indent="-285750" eaLnBrk="0" hangingPunct="0">
              <a:buFont typeface="Wingdings" panose="05000000000000000000" pitchFamily="2" charset="2"/>
              <a:buChar char="ü"/>
            </a:pPr>
            <a:r>
              <a:rPr lang="ru-RU" alt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altLang="ru-RU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фотопериоду</a:t>
            </a:r>
            <a:r>
              <a:rPr lang="ru-RU" alt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285750" indent="-285750" eaLnBrk="0" hangingPunct="0">
              <a:buFont typeface="Wingdings" panose="05000000000000000000" pitchFamily="2" charset="2"/>
              <a:buChar char="ü"/>
            </a:pPr>
            <a:r>
              <a:rPr lang="ru-RU" alt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 длительности хранения всхожести семян и т.д.</a:t>
            </a:r>
            <a:endParaRPr lang="ru-RU" alt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9766" name="Picture 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64" y="1118936"/>
            <a:ext cx="2094403" cy="285798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Line 17"/>
          <p:cNvSpPr>
            <a:spLocks noChangeShapeType="1"/>
          </p:cNvSpPr>
          <p:nvPr/>
        </p:nvSpPr>
        <p:spPr bwMode="auto">
          <a:xfrm flipH="1">
            <a:off x="4501910" y="2418348"/>
            <a:ext cx="9931" cy="72819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0954" y="3175147"/>
            <a:ext cx="182511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Новые знания о генофонде</a:t>
            </a:r>
            <a:endParaRPr lang="ru-RU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30304" y="187763"/>
            <a:ext cx="9892220" cy="461665"/>
          </a:xfrm>
          <a:prstGeom prst="rect">
            <a:avLst/>
          </a:prstGeom>
          <a:solidFill>
            <a:schemeClr val="bg2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Работа по приведению коллекционного материала в систему: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6093" y="4374899"/>
            <a:ext cx="4956907" cy="19389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Оценка коллекции, выявление диапазона изменчивости признаков, разработка методов скрининга и классификации образцов – необходимые условия оптимизации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поиска  исходного материала для селекции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812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55" grpId="0" animBg="1" autoUpdateAnimBg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6717" y="369888"/>
            <a:ext cx="10945283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>
                <a:solidFill>
                  <a:schemeClr val="tx2"/>
                </a:solidFill>
                <a:latin typeface="+mn-lt"/>
                <a:cs typeface="+mn-cs"/>
              </a:rPr>
              <a:t>Изучение биологических и агрономических признаков образцов</a:t>
            </a:r>
            <a:endParaRPr lang="ru-RU" sz="2000" b="1" dirty="0">
              <a:solidFill>
                <a:schemeClr val="tx2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1200152" y="1376363"/>
            <a:ext cx="5759449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Фенологические наблюдения 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Анализ структуры урожая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Оценка качества (биохимический анализ)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Оценка генофонда по устойчивости к неблагоприятным факторам среды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Оценка образцов по пригодности к механизированной уборке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Оценка эффективности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симбиотрофного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питания азотом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0" descr="метод_указ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0084" y="1303339"/>
            <a:ext cx="4205816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2939" y="620689"/>
            <a:ext cx="989142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Не секрет, что  </a:t>
            </a:r>
            <a:r>
              <a:rPr lang="ru-RU" sz="2000" b="1" dirty="0"/>
              <a:t>селекции для получения сортов разных направлений использования и, тем более, в селекции в пределах одного направления используют традиционные, хорошо зарекомендовавшие себя в том или ином регионе сорта, часто называемые универсальными. Между тем, давно уже очевидно, что специализированные сорта требуют исходного материала со специфическими свойствами именно для поставленной цели. Поискам и созданию такого материала способствуют широкая изменчивость признаков, выявленная в генофонде; разработка новых методов идентификации образцов для определенного использования, </a:t>
            </a:r>
            <a:r>
              <a:rPr lang="ru-RU" sz="2000" b="1" dirty="0" err="1"/>
              <a:t>экотипическая</a:t>
            </a:r>
            <a:r>
              <a:rPr lang="ru-RU" sz="2000" b="1" dirty="0"/>
              <a:t> дифференциация генофонда и т.п. </a:t>
            </a:r>
          </a:p>
          <a:p>
            <a:pPr algn="ctr"/>
            <a:r>
              <a:rPr lang="ru-RU" sz="2000" b="1" dirty="0"/>
              <a:t>Однако жизнь показывает, что сам спектр признаков культур очень широк и многолетнее изучение коллекции ВИР выявило его лишь частично. Вполне вероятно, что есть признаки, значение которых для селекции на данном этапе развития науки не известно. Тем не менее, накопленный багаж знаний о сохраняемом в коллекции ВИР генофонде, позволяет рекомендовать его </a:t>
            </a:r>
            <a:r>
              <a:rPr lang="ru-RU" sz="2000" b="1" dirty="0" smtClean="0"/>
              <a:t>использование</a:t>
            </a:r>
          </a:p>
          <a:p>
            <a:pPr algn="ctr"/>
            <a:r>
              <a:rPr lang="ru-RU" sz="2000" b="1" dirty="0" smtClean="0"/>
              <a:t> </a:t>
            </a:r>
            <a:r>
              <a:rPr lang="ru-RU" sz="2000" b="1" dirty="0"/>
              <a:t>более целенаправленно и эффективно. </a:t>
            </a:r>
          </a:p>
          <a:p>
            <a:pPr algn="ctr"/>
            <a:endParaRPr lang="ru-RU" sz="2000" b="1" dirty="0"/>
          </a:p>
        </p:txBody>
      </p:sp>
    </p:spTree>
    <p:extLst>
      <p:ext uri="{BB962C8B-B14F-4D97-AF65-F5344CB8AC3E}">
        <p14:creationId xmlns="" xmlns:p14="http://schemas.microsoft.com/office/powerpoint/2010/main" val="91960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3990" y="535903"/>
            <a:ext cx="6624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Постоянно осуществляемая оценка качества семян образцов коллекции  выявляет размах изменчивости признаков и позволяет  находить источники качества.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45275" y="908721"/>
            <a:ext cx="7848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394882" y="5646445"/>
            <a:ext cx="5437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(Каталоги ВИР, 1983-2014; Вишнякова и др., 2014).</a:t>
            </a:r>
          </a:p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1146302" y="1924384"/>
          <a:ext cx="6048672" cy="3672409"/>
        </p:xfrm>
        <a:graphic>
          <a:graphicData uri="http://schemas.openxmlformats.org/drawingml/2006/table">
            <a:tbl>
              <a:tblPr/>
              <a:tblGrid>
                <a:gridCol w="17871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608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007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671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Arial Black" pitchFamily="34" charset="0"/>
                          <a:ea typeface="Calibri"/>
                          <a:cs typeface="Times New Roman"/>
                        </a:rPr>
                        <a:t>Культура </a:t>
                      </a:r>
                      <a:endParaRPr lang="ru-RU" sz="16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8E9EA">
                            <a:shade val="30000"/>
                            <a:satMod val="115000"/>
                            <a:alpha val="40000"/>
                          </a:srgbClr>
                        </a:gs>
                        <a:gs pos="50000">
                          <a:srgbClr val="E8E9EA">
                            <a:shade val="67500"/>
                            <a:satMod val="115000"/>
                          </a:srgbClr>
                        </a:gs>
                        <a:gs pos="100000">
                          <a:srgbClr val="E8E9EA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Arial Black" pitchFamily="34" charset="0"/>
                          <a:ea typeface="Calibri"/>
                          <a:cs typeface="Times New Roman"/>
                        </a:rPr>
                        <a:t>Белок в семенах, %</a:t>
                      </a:r>
                      <a:endParaRPr lang="ru-RU" sz="16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8E9EA">
                            <a:shade val="30000"/>
                            <a:satMod val="115000"/>
                            <a:alpha val="40000"/>
                          </a:srgbClr>
                        </a:gs>
                        <a:gs pos="50000">
                          <a:srgbClr val="E8E9EA">
                            <a:shade val="67500"/>
                            <a:satMod val="115000"/>
                          </a:srgbClr>
                        </a:gs>
                        <a:gs pos="100000">
                          <a:srgbClr val="E8E9EA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Arial Black" pitchFamily="34" charset="0"/>
                          <a:ea typeface="Calibri"/>
                          <a:cs typeface="Times New Roman"/>
                        </a:rPr>
                        <a:t>Масло в семенах, % </a:t>
                      </a:r>
                      <a:endParaRPr lang="ru-RU" sz="16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8E9EA">
                            <a:shade val="30000"/>
                            <a:satMod val="115000"/>
                            <a:alpha val="40000"/>
                          </a:srgbClr>
                        </a:gs>
                        <a:gs pos="50000">
                          <a:srgbClr val="E8E9EA">
                            <a:shade val="67500"/>
                            <a:satMod val="115000"/>
                          </a:srgbClr>
                        </a:gs>
                        <a:gs pos="100000">
                          <a:srgbClr val="E8E9EA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39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Arial Black" pitchFamily="34" charset="0"/>
                          <a:ea typeface="Calibri"/>
                          <a:cs typeface="Times New Roman"/>
                        </a:rPr>
                        <a:t>Горох</a:t>
                      </a:r>
                      <a:endParaRPr lang="ru-RU" sz="16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8E9EA">
                            <a:shade val="30000"/>
                            <a:satMod val="115000"/>
                            <a:alpha val="40000"/>
                          </a:srgbClr>
                        </a:gs>
                        <a:gs pos="50000">
                          <a:srgbClr val="E8E9EA">
                            <a:shade val="67500"/>
                            <a:satMod val="115000"/>
                          </a:srgbClr>
                        </a:gs>
                        <a:gs pos="100000">
                          <a:srgbClr val="E8E9EA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Arial Black" pitchFamily="34" charset="0"/>
                          <a:ea typeface="Calibri"/>
                          <a:cs typeface="Times New Roman"/>
                        </a:rPr>
                        <a:t>16,5 - 36,4 </a:t>
                      </a:r>
                      <a:endParaRPr lang="ru-RU" sz="16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8E9EA">
                            <a:shade val="30000"/>
                            <a:satMod val="115000"/>
                            <a:alpha val="40000"/>
                          </a:srgbClr>
                        </a:gs>
                        <a:gs pos="50000">
                          <a:srgbClr val="E8E9EA">
                            <a:shade val="67500"/>
                            <a:satMod val="115000"/>
                          </a:srgbClr>
                        </a:gs>
                        <a:gs pos="100000">
                          <a:srgbClr val="E8E9EA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6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8E9EA">
                            <a:shade val="30000"/>
                            <a:satMod val="115000"/>
                            <a:alpha val="40000"/>
                          </a:srgbClr>
                        </a:gs>
                        <a:gs pos="50000">
                          <a:srgbClr val="E8E9EA">
                            <a:shade val="67500"/>
                            <a:satMod val="115000"/>
                          </a:srgbClr>
                        </a:gs>
                        <a:gs pos="100000">
                          <a:srgbClr val="E8E9EA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39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Arial Black" pitchFamily="34" charset="0"/>
                          <a:ea typeface="Calibri"/>
                          <a:cs typeface="Times New Roman"/>
                        </a:rPr>
                        <a:t>Соя</a:t>
                      </a:r>
                      <a:endParaRPr lang="ru-RU" sz="160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8E9EA">
                            <a:shade val="30000"/>
                            <a:satMod val="115000"/>
                            <a:alpha val="40000"/>
                          </a:srgbClr>
                        </a:gs>
                        <a:gs pos="50000">
                          <a:srgbClr val="E8E9EA">
                            <a:shade val="67500"/>
                            <a:satMod val="115000"/>
                          </a:srgbClr>
                        </a:gs>
                        <a:gs pos="100000">
                          <a:srgbClr val="E8E9EA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Arial Black" pitchFamily="34" charset="0"/>
                          <a:ea typeface="Calibri"/>
                          <a:cs typeface="Times New Roman"/>
                        </a:rPr>
                        <a:t>37,0 - 49,5 </a:t>
                      </a:r>
                      <a:endParaRPr lang="ru-RU" sz="16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8E9EA">
                            <a:shade val="30000"/>
                            <a:satMod val="115000"/>
                            <a:alpha val="40000"/>
                          </a:srgbClr>
                        </a:gs>
                        <a:gs pos="50000">
                          <a:srgbClr val="E8E9EA">
                            <a:shade val="67500"/>
                            <a:satMod val="115000"/>
                          </a:srgbClr>
                        </a:gs>
                        <a:gs pos="100000">
                          <a:srgbClr val="E8E9EA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Arial Black" pitchFamily="34" charset="0"/>
                          <a:ea typeface="Calibri"/>
                          <a:cs typeface="Times New Roman"/>
                        </a:rPr>
                        <a:t>14,7 - 24,4</a:t>
                      </a:r>
                      <a:endParaRPr lang="ru-RU" sz="16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8E9EA">
                            <a:shade val="30000"/>
                            <a:satMod val="115000"/>
                            <a:alpha val="40000"/>
                          </a:srgbClr>
                        </a:gs>
                        <a:gs pos="50000">
                          <a:srgbClr val="E8E9EA">
                            <a:shade val="67500"/>
                            <a:satMod val="115000"/>
                          </a:srgbClr>
                        </a:gs>
                        <a:gs pos="100000">
                          <a:srgbClr val="E8E9EA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39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Arial Black" pitchFamily="34" charset="0"/>
                          <a:ea typeface="Calibri"/>
                          <a:cs typeface="Times New Roman"/>
                        </a:rPr>
                        <a:t>Фасоль</a:t>
                      </a:r>
                      <a:endParaRPr lang="ru-RU" sz="16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8E9EA">
                            <a:shade val="30000"/>
                            <a:satMod val="115000"/>
                            <a:alpha val="40000"/>
                          </a:srgbClr>
                        </a:gs>
                        <a:gs pos="50000">
                          <a:srgbClr val="E8E9EA">
                            <a:shade val="67500"/>
                            <a:satMod val="115000"/>
                          </a:srgbClr>
                        </a:gs>
                        <a:gs pos="100000">
                          <a:srgbClr val="E8E9EA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Arial Black" pitchFamily="34" charset="0"/>
                          <a:ea typeface="Calibri"/>
                          <a:cs typeface="Times New Roman"/>
                        </a:rPr>
                        <a:t>20,0 - 35,0 </a:t>
                      </a:r>
                      <a:endParaRPr lang="ru-RU" sz="160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8E9EA">
                            <a:shade val="30000"/>
                            <a:satMod val="115000"/>
                            <a:alpha val="40000"/>
                          </a:srgbClr>
                        </a:gs>
                        <a:gs pos="50000">
                          <a:srgbClr val="E8E9EA">
                            <a:shade val="67500"/>
                            <a:satMod val="115000"/>
                          </a:srgbClr>
                        </a:gs>
                        <a:gs pos="100000">
                          <a:srgbClr val="E8E9EA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6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8E9EA">
                            <a:shade val="30000"/>
                            <a:satMod val="115000"/>
                            <a:alpha val="40000"/>
                          </a:srgbClr>
                        </a:gs>
                        <a:gs pos="50000">
                          <a:srgbClr val="E8E9EA">
                            <a:shade val="67500"/>
                            <a:satMod val="115000"/>
                          </a:srgbClr>
                        </a:gs>
                        <a:gs pos="100000">
                          <a:srgbClr val="E8E9EA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39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Arial Black" pitchFamily="34" charset="0"/>
                          <a:ea typeface="Calibri"/>
                          <a:cs typeface="Times New Roman"/>
                        </a:rPr>
                        <a:t>Люпин (виды)</a:t>
                      </a:r>
                      <a:endParaRPr lang="ru-RU" sz="160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8E9EA">
                            <a:shade val="30000"/>
                            <a:satMod val="115000"/>
                            <a:alpha val="40000"/>
                          </a:srgbClr>
                        </a:gs>
                        <a:gs pos="50000">
                          <a:srgbClr val="E8E9EA">
                            <a:shade val="67500"/>
                            <a:satMod val="115000"/>
                          </a:srgbClr>
                        </a:gs>
                        <a:gs pos="100000">
                          <a:srgbClr val="E8E9EA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Arial Black" pitchFamily="34" charset="0"/>
                          <a:ea typeface="Calibri"/>
                          <a:cs typeface="Times New Roman"/>
                        </a:rPr>
                        <a:t>27,0 - 49,8 </a:t>
                      </a:r>
                      <a:endParaRPr lang="ru-RU" sz="160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8E9EA">
                            <a:shade val="30000"/>
                            <a:satMod val="115000"/>
                            <a:alpha val="40000"/>
                          </a:srgbClr>
                        </a:gs>
                        <a:gs pos="50000">
                          <a:srgbClr val="E8E9EA">
                            <a:shade val="67500"/>
                            <a:satMod val="115000"/>
                          </a:srgbClr>
                        </a:gs>
                        <a:gs pos="100000">
                          <a:srgbClr val="E8E9EA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latin typeface="Arial Black" pitchFamily="34" charset="0"/>
                          <a:ea typeface="Calibri"/>
                          <a:cs typeface="Times New Roman"/>
                        </a:rPr>
                        <a:t>6,2 - 16,3</a:t>
                      </a:r>
                      <a:endParaRPr lang="ru-RU" sz="16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8E9EA">
                            <a:shade val="30000"/>
                            <a:satMod val="115000"/>
                            <a:alpha val="40000"/>
                          </a:srgbClr>
                        </a:gs>
                        <a:gs pos="50000">
                          <a:srgbClr val="E8E9EA">
                            <a:shade val="67500"/>
                            <a:satMod val="115000"/>
                          </a:srgbClr>
                        </a:gs>
                        <a:gs pos="100000">
                          <a:srgbClr val="E8E9EA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39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Arial Black" pitchFamily="34" charset="0"/>
                          <a:ea typeface="Calibri"/>
                          <a:cs typeface="Times New Roman"/>
                        </a:rPr>
                        <a:t>Вика (виды) </a:t>
                      </a:r>
                      <a:endParaRPr lang="ru-RU" sz="160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8E9EA">
                            <a:shade val="30000"/>
                            <a:satMod val="115000"/>
                            <a:alpha val="40000"/>
                          </a:srgbClr>
                        </a:gs>
                        <a:gs pos="50000">
                          <a:srgbClr val="E8E9EA">
                            <a:shade val="67500"/>
                            <a:satMod val="115000"/>
                          </a:srgbClr>
                        </a:gs>
                        <a:gs pos="100000">
                          <a:srgbClr val="E8E9EA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12,0 – 35,0</a:t>
                      </a:r>
                      <a:endParaRPr lang="ru-RU" sz="16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8E9EA">
                            <a:shade val="30000"/>
                            <a:satMod val="115000"/>
                            <a:alpha val="40000"/>
                          </a:srgbClr>
                        </a:gs>
                        <a:gs pos="50000">
                          <a:srgbClr val="E8E9EA">
                            <a:shade val="67500"/>
                            <a:satMod val="115000"/>
                          </a:srgbClr>
                        </a:gs>
                        <a:gs pos="100000">
                          <a:srgbClr val="E8E9EA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6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8E9EA">
                            <a:shade val="30000"/>
                            <a:satMod val="115000"/>
                            <a:alpha val="40000"/>
                          </a:srgbClr>
                        </a:gs>
                        <a:gs pos="50000">
                          <a:srgbClr val="E8E9EA">
                            <a:shade val="67500"/>
                            <a:satMod val="115000"/>
                          </a:srgbClr>
                        </a:gs>
                        <a:gs pos="100000">
                          <a:srgbClr val="E8E9EA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39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Arial Black" pitchFamily="34" charset="0"/>
                          <a:ea typeface="Calibri"/>
                          <a:cs typeface="Times New Roman"/>
                        </a:rPr>
                        <a:t>Чечевица </a:t>
                      </a:r>
                      <a:endParaRPr lang="ru-RU" sz="160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8E9EA">
                            <a:shade val="30000"/>
                            <a:satMod val="115000"/>
                            <a:alpha val="40000"/>
                          </a:srgbClr>
                        </a:gs>
                        <a:gs pos="50000">
                          <a:srgbClr val="E8E9EA">
                            <a:shade val="67500"/>
                            <a:satMod val="115000"/>
                          </a:srgbClr>
                        </a:gs>
                        <a:gs pos="100000">
                          <a:srgbClr val="E8E9EA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latin typeface="Arial Black" pitchFamily="34" charset="0"/>
                          <a:ea typeface="Calibri"/>
                          <a:cs typeface="Times New Roman"/>
                        </a:rPr>
                        <a:t>15,9 - 31,4 </a:t>
                      </a:r>
                      <a:endParaRPr lang="ru-RU" sz="16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8E9EA">
                            <a:shade val="30000"/>
                            <a:satMod val="115000"/>
                            <a:alpha val="40000"/>
                          </a:srgbClr>
                        </a:gs>
                        <a:gs pos="50000">
                          <a:srgbClr val="E8E9EA">
                            <a:shade val="67500"/>
                            <a:satMod val="115000"/>
                          </a:srgbClr>
                        </a:gs>
                        <a:gs pos="100000">
                          <a:srgbClr val="E8E9EA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6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8E9EA">
                            <a:shade val="30000"/>
                            <a:satMod val="115000"/>
                            <a:alpha val="40000"/>
                          </a:srgbClr>
                        </a:gs>
                        <a:gs pos="50000">
                          <a:srgbClr val="E8E9EA">
                            <a:shade val="67500"/>
                            <a:satMod val="115000"/>
                          </a:srgbClr>
                        </a:gs>
                        <a:gs pos="100000">
                          <a:srgbClr val="E8E9EA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39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Arial Black" pitchFamily="34" charset="0"/>
                          <a:ea typeface="Calibri"/>
                          <a:cs typeface="Times New Roman"/>
                        </a:rPr>
                        <a:t>Нут</a:t>
                      </a:r>
                      <a:endParaRPr lang="ru-RU" sz="160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8E9EA">
                            <a:shade val="30000"/>
                            <a:satMod val="115000"/>
                            <a:alpha val="40000"/>
                          </a:srgbClr>
                        </a:gs>
                        <a:gs pos="50000">
                          <a:srgbClr val="E8E9EA">
                            <a:shade val="67500"/>
                            <a:satMod val="115000"/>
                          </a:srgbClr>
                        </a:gs>
                        <a:gs pos="100000">
                          <a:srgbClr val="E8E9EA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Arial Black" pitchFamily="34" charset="0"/>
                          <a:ea typeface="Calibri"/>
                          <a:cs typeface="Times New Roman"/>
                        </a:rPr>
                        <a:t>14,0 - 31,7 </a:t>
                      </a:r>
                      <a:endParaRPr lang="ru-RU" sz="160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8E9EA">
                            <a:shade val="30000"/>
                            <a:satMod val="115000"/>
                            <a:alpha val="40000"/>
                          </a:srgbClr>
                        </a:gs>
                        <a:gs pos="50000">
                          <a:srgbClr val="E8E9EA">
                            <a:shade val="67500"/>
                            <a:satMod val="115000"/>
                          </a:srgbClr>
                        </a:gs>
                        <a:gs pos="100000">
                          <a:srgbClr val="E8E9EA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latin typeface="Arial Black" pitchFamily="34" charset="0"/>
                          <a:ea typeface="Calibri"/>
                          <a:cs typeface="Times New Roman"/>
                        </a:rPr>
                        <a:t>4,1 - 8,19 </a:t>
                      </a:r>
                      <a:endParaRPr lang="ru-RU" sz="16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8E9EA">
                            <a:shade val="30000"/>
                            <a:satMod val="115000"/>
                            <a:alpha val="40000"/>
                          </a:srgbClr>
                        </a:gs>
                        <a:gs pos="50000">
                          <a:srgbClr val="E8E9EA">
                            <a:shade val="67500"/>
                            <a:satMod val="115000"/>
                          </a:srgbClr>
                        </a:gs>
                        <a:gs pos="100000">
                          <a:srgbClr val="E8E9EA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39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Arial Black" pitchFamily="34" charset="0"/>
                          <a:ea typeface="Calibri"/>
                          <a:cs typeface="Times New Roman"/>
                        </a:rPr>
                        <a:t>Бобы</a:t>
                      </a:r>
                      <a:endParaRPr lang="ru-RU" sz="160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8E9EA">
                            <a:shade val="30000"/>
                            <a:satMod val="115000"/>
                            <a:alpha val="40000"/>
                          </a:srgbClr>
                        </a:gs>
                        <a:gs pos="50000">
                          <a:srgbClr val="E8E9EA">
                            <a:shade val="67500"/>
                            <a:satMod val="115000"/>
                          </a:srgbClr>
                        </a:gs>
                        <a:gs pos="100000">
                          <a:srgbClr val="E8E9EA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Arial Black" pitchFamily="34" charset="0"/>
                          <a:ea typeface="Calibri"/>
                          <a:cs typeface="Times New Roman"/>
                        </a:rPr>
                        <a:t>25,0 - 35,0 </a:t>
                      </a:r>
                      <a:endParaRPr lang="ru-RU" sz="160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8E9EA">
                            <a:shade val="30000"/>
                            <a:satMod val="115000"/>
                            <a:alpha val="40000"/>
                          </a:srgbClr>
                        </a:gs>
                        <a:gs pos="50000">
                          <a:srgbClr val="E8E9EA">
                            <a:shade val="67500"/>
                            <a:satMod val="115000"/>
                          </a:srgbClr>
                        </a:gs>
                        <a:gs pos="100000">
                          <a:srgbClr val="E8E9EA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6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8E9EA">
                            <a:shade val="30000"/>
                            <a:satMod val="115000"/>
                            <a:alpha val="40000"/>
                          </a:srgbClr>
                        </a:gs>
                        <a:gs pos="50000">
                          <a:srgbClr val="E8E9EA">
                            <a:shade val="67500"/>
                            <a:satMod val="115000"/>
                          </a:srgbClr>
                        </a:gs>
                        <a:gs pos="100000">
                          <a:srgbClr val="E8E9EA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39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Arial Black" pitchFamily="34" charset="0"/>
                          <a:ea typeface="Calibri"/>
                          <a:cs typeface="Times New Roman"/>
                        </a:rPr>
                        <a:t>Чина (виды)</a:t>
                      </a:r>
                      <a:endParaRPr lang="ru-RU" sz="16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8E9EA">
                            <a:shade val="30000"/>
                            <a:satMod val="115000"/>
                            <a:alpha val="40000"/>
                          </a:srgbClr>
                        </a:gs>
                        <a:gs pos="50000">
                          <a:srgbClr val="E8E9EA">
                            <a:shade val="67500"/>
                            <a:satMod val="115000"/>
                          </a:srgbClr>
                        </a:gs>
                        <a:gs pos="100000">
                          <a:srgbClr val="E8E9EA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Arial Black" pitchFamily="34" charset="0"/>
                          <a:ea typeface="Calibri"/>
                          <a:cs typeface="Times New Roman"/>
                        </a:rPr>
                        <a:t>17,0 - 46,8 </a:t>
                      </a:r>
                      <a:endParaRPr lang="ru-RU" sz="16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8E9EA">
                            <a:shade val="30000"/>
                            <a:satMod val="115000"/>
                            <a:alpha val="40000"/>
                          </a:srgbClr>
                        </a:gs>
                        <a:gs pos="50000">
                          <a:srgbClr val="E8E9EA">
                            <a:shade val="67500"/>
                            <a:satMod val="115000"/>
                          </a:srgbClr>
                        </a:gs>
                        <a:gs pos="100000">
                          <a:srgbClr val="E8E9EA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6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8E9EA">
                            <a:shade val="30000"/>
                            <a:satMod val="115000"/>
                            <a:alpha val="40000"/>
                          </a:srgbClr>
                        </a:gs>
                        <a:gs pos="50000">
                          <a:srgbClr val="E8E9EA">
                            <a:shade val="67500"/>
                            <a:satMod val="115000"/>
                          </a:srgbClr>
                        </a:gs>
                        <a:gs pos="100000">
                          <a:srgbClr val="E8E9EA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" name="Picture 4" descr="http://s2.hubimg.com/u/3208971_f2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8597586" y="-8690"/>
            <a:ext cx="1710190" cy="21048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8105613" y="2204864"/>
            <a:ext cx="22705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Осуществляется  также оценка по содержанию  АПВ,</a:t>
            </a:r>
          </a:p>
          <a:p>
            <a:r>
              <a:rPr lang="ru-RU" sz="2000" b="1" dirty="0"/>
              <a:t>сахаров, хлорофилла А и В, </a:t>
            </a:r>
            <a:r>
              <a:rPr lang="ru-RU" sz="2000" b="1" dirty="0" err="1"/>
              <a:t>каротиноидов</a:t>
            </a:r>
            <a:r>
              <a:rPr lang="ru-RU" sz="2000" b="1" dirty="0"/>
              <a:t>, </a:t>
            </a:r>
            <a:r>
              <a:rPr lang="ru-RU" sz="2000" b="1" dirty="0" err="1"/>
              <a:t>бета-каротина</a:t>
            </a:r>
            <a:r>
              <a:rPr lang="ru-RU" sz="2000" b="1" dirty="0"/>
              <a:t>, суммы органических веществ в зеленой массе кормовых культур.</a:t>
            </a:r>
          </a:p>
        </p:txBody>
      </p:sp>
    </p:spTree>
    <p:extLst>
      <p:ext uri="{BB962C8B-B14F-4D97-AF65-F5344CB8AC3E}">
        <p14:creationId xmlns="" xmlns:p14="http://schemas.microsoft.com/office/powerpoint/2010/main" val="171649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8811" y="628777"/>
            <a:ext cx="11155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Диапазоны изменчивости признаков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культурной сои </a:t>
            </a:r>
            <a:r>
              <a:rPr lang="ru-RU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Glycine max </a:t>
            </a:r>
            <a:r>
              <a:rPr lang="en-US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(L.) </a:t>
            </a:r>
            <a:r>
              <a:rPr lang="en-US" alt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Merr</a:t>
            </a:r>
            <a:r>
              <a:rPr lang="ru-RU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algn="ctr"/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839" y="1931229"/>
            <a:ext cx="1047917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Продолжительность периода созревания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 80 - 150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дней.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Окраска семян от почти белых через желтый-зеленый-коричневый до черного цвета.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Размер семян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масса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семян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 70 - 500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Содержание белка в семенах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20-5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%.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Содержание масла в семенах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13,8-29,7%.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Содержание ингибиторов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протеиназ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в семенах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(TIA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CHIA): 18,2-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42,8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мг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Содержание белка в сухой зеленой массе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6,5-23,3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%.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Продуктивность зеленой массы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55,0 - 1035,0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растение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86882" y="5972893"/>
            <a:ext cx="4093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/>
              <a:t>(</a:t>
            </a:r>
            <a:r>
              <a:rPr lang="ru-RU" sz="1600" b="1" i="1" dirty="0" err="1" smtClean="0"/>
              <a:t>Сеферова</a:t>
            </a:r>
            <a:r>
              <a:rPr lang="ru-RU" sz="1600" b="1" i="1" dirty="0" smtClean="0"/>
              <a:t>, 2004; Вишнякова и др., 2004)</a:t>
            </a:r>
            <a:endParaRPr lang="ru-RU" sz="1600" b="1" i="1" dirty="0"/>
          </a:p>
        </p:txBody>
      </p:sp>
    </p:spTree>
    <p:extLst>
      <p:ext uri="{BB962C8B-B14F-4D97-AF65-F5344CB8AC3E}">
        <p14:creationId xmlns="" xmlns:p14="http://schemas.microsoft.com/office/powerpoint/2010/main" val="21702601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4483</Words>
  <Application>Microsoft Office PowerPoint</Application>
  <PresentationFormat>Произвольный</PresentationFormat>
  <Paragraphs>513</Paragraphs>
  <Slides>47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47</vt:i4>
      </vt:variant>
    </vt:vector>
  </HeadingPairs>
  <TitlesOfParts>
    <vt:vector size="51" baseType="lpstr">
      <vt:lpstr>Тема Office</vt:lpstr>
      <vt:lpstr>Graph</vt:lpstr>
      <vt:lpstr>Image</vt:lpstr>
      <vt:lpstr>Picture</vt:lpstr>
      <vt:lpstr>Научное обеспечение поиска  исходного материала  в коллекции ВИР  для селекции зернобобовых культур   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 </vt:lpstr>
      <vt:lpstr>Туршевая фасоль</vt:lpstr>
      <vt:lpstr>Слайд 18</vt:lpstr>
      <vt:lpstr>Слайд 19</vt:lpstr>
      <vt:lpstr>Слайд 20</vt:lpstr>
      <vt:lpstr>Разнообразие сортов нута по содержанию микронутриентов,  мг/100 г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Научное обеспечение поиска исходного материала  в коллекции ВИР  для селекции зернобобовых культур</dc:title>
  <dc:creator>Vishnyakova</dc:creator>
  <cp:lastModifiedBy>Margarita</cp:lastModifiedBy>
  <cp:revision>57</cp:revision>
  <dcterms:created xsi:type="dcterms:W3CDTF">2016-09-13T08:51:59Z</dcterms:created>
  <dcterms:modified xsi:type="dcterms:W3CDTF">2016-10-30T17:57:46Z</dcterms:modified>
</cp:coreProperties>
</file>