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5" r:id="rId4"/>
    <p:sldId id="261" r:id="rId5"/>
    <p:sldId id="280" r:id="rId6"/>
    <p:sldId id="262" r:id="rId7"/>
    <p:sldId id="264" r:id="rId8"/>
    <p:sldId id="265" r:id="rId9"/>
    <p:sldId id="266" r:id="rId10"/>
    <p:sldId id="267" r:id="rId11"/>
    <p:sldId id="270" r:id="rId12"/>
    <p:sldId id="268" r:id="rId13"/>
    <p:sldId id="269" r:id="rId14"/>
    <p:sldId id="288" r:id="rId15"/>
    <p:sldId id="273" r:id="rId16"/>
    <p:sldId id="291" r:id="rId17"/>
    <p:sldId id="281" r:id="rId18"/>
    <p:sldId id="289" r:id="rId19"/>
    <p:sldId id="297" r:id="rId20"/>
    <p:sldId id="296" r:id="rId21"/>
    <p:sldId id="293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89;&#1088;&#1072;&#1095;\&#1085;&#1072;&#1088;&#1072;&#1073;&#1086;&#1090;&#1082;&#1080;\&#1053;&#1059;&#1058;%20.23.11.2015(&#1080;&#1079;&#1084;&#1077;&#1085;&#1077;&#1085;&#1085;&#1099;&#1081;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236925744634062E-2"/>
          <c:y val="0"/>
          <c:w val="0.76631055155091699"/>
          <c:h val="0.95321556412431141"/>
        </c:manualLayout>
      </c:layout>
      <c:pieChart>
        <c:varyColors val="1"/>
        <c:ser>
          <c:idx val="0"/>
          <c:order val="0"/>
          <c:explosion val="21"/>
          <c:dPt>
            <c:idx val="0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масло</a:t>
                    </a:r>
                    <a:r>
                      <a:rPr lang="ru-RU"/>
                      <a:t>
8%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углеводы</a:t>
                    </a:r>
                    <a:r>
                      <a:rPr lang="ru-RU" dirty="0"/>
                      <a:t>
61%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Лист1!$A$1:$A$3</c:f>
              <c:strCache>
                <c:ptCount val="3"/>
                <c:pt idx="0">
                  <c:v>белок </c:v>
                </c:pt>
                <c:pt idx="1">
                  <c:v>масла</c:v>
                </c:pt>
                <c:pt idx="2">
                  <c:v>углеводы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0.31000000000000089</c:v>
                </c:pt>
                <c:pt idx="1">
                  <c:v>8.000000000000021E-2</c:v>
                </c:pt>
                <c:pt idx="2">
                  <c:v>0.60000000000000064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9013723956868323E-2"/>
          <c:y val="9.2585091017082441E-2"/>
          <c:w val="0.56254292898611347"/>
          <c:h val="0.89141049504152958"/>
        </c:manualLayout>
      </c:layout>
      <c:pieChart>
        <c:varyColors val="1"/>
        <c:ser>
          <c:idx val="0"/>
          <c:order val="0"/>
          <c:cat>
            <c:strRef>
              <c:f>НУТ!$K$75:$K$78</c:f>
              <c:strCache>
                <c:ptCount val="4"/>
                <c:pt idx="0">
                  <c:v>Генотип</c:v>
                </c:pt>
                <c:pt idx="1">
                  <c:v>Годы</c:v>
                </c:pt>
                <c:pt idx="2">
                  <c:v>Генотип х Год</c:v>
                </c:pt>
                <c:pt idx="3">
                  <c:v>Ошибка</c:v>
                </c:pt>
              </c:strCache>
            </c:strRef>
          </c:cat>
          <c:val>
            <c:numRef>
              <c:f>НУТ!$L$75:$L$78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92.1</c:v>
                </c:pt>
                <c:pt idx="2">
                  <c:v>3.2</c:v>
                </c:pt>
                <c:pt idx="3">
                  <c:v>0.30000000000000032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383267716535462"/>
          <c:y val="9.9759921783830571E-2"/>
          <c:w val="0.37477843394575766"/>
          <c:h val="0.80047995927522686"/>
        </c:manualLayout>
      </c:layout>
      <c:txPr>
        <a:bodyPr/>
        <a:lstStyle/>
        <a:p>
          <a:pPr>
            <a:defRPr sz="2500"/>
          </a:pPr>
          <a:endParaRPr lang="ru-RU"/>
        </a:p>
      </c:txPr>
    </c:legend>
    <c:plotVisOnly val="1"/>
    <c:dispBlanksAs val="zero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3.sldx"/><Relationship Id="rId5" Type="http://schemas.openxmlformats.org/officeDocument/2006/relationships/package" Target="../embeddings/______Microsoft_Office_PowerPoint2.sldx"/><Relationship Id="rId4" Type="http://schemas.openxmlformats.org/officeDocument/2006/relationships/package" Target="../embeddings/______Microsoft_Office_PowerPoint1.sld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Рисунок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696" y="214291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Международная научная конференция </a:t>
            </a:r>
          </a:p>
          <a:p>
            <a:pPr algn="ctr"/>
            <a:r>
              <a:rPr lang="ru-RU" sz="2400" b="1" dirty="0" smtClean="0"/>
              <a:t>«Пути повышения эффективности использования</a:t>
            </a:r>
            <a:endParaRPr lang="ru-RU" sz="2400" dirty="0" smtClean="0"/>
          </a:p>
          <a:p>
            <a:pPr algn="ctr"/>
            <a:r>
              <a:rPr lang="ru-RU" sz="2400" b="1" dirty="0" smtClean="0"/>
              <a:t>генетических ресурсов зернобобовых в селекции»,</a:t>
            </a:r>
            <a:endParaRPr lang="ru-RU" sz="2400" dirty="0" smtClean="0"/>
          </a:p>
          <a:p>
            <a:pPr algn="ctr"/>
            <a:r>
              <a:rPr lang="ru-RU" sz="2400" dirty="0" smtClean="0"/>
              <a:t> посвященная Международному году зернобобовых</a:t>
            </a:r>
          </a:p>
          <a:p>
            <a:pPr algn="ctr"/>
            <a:r>
              <a:rPr lang="ru-RU" sz="2400" dirty="0" smtClean="0"/>
              <a:t>ВИР, Санкт-Петербург, </a:t>
            </a:r>
            <a:r>
              <a:rPr lang="ru-RU" sz="2400" b="1" dirty="0" smtClean="0"/>
              <a:t>01 - 03 ноября 2016 г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1572" y="2492896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4000" b="1" cap="all" dirty="0" smtClean="0">
                <a:solidFill>
                  <a:srgbClr val="FF0000"/>
                </a:solidFill>
              </a:rPr>
              <a:t>Результаты изучения коллекции нута в условиях южной лесостепи Омской области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2292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Кузьмина Светлана Петровна,</a:t>
            </a:r>
          </a:p>
          <a:p>
            <a:pPr>
              <a:defRPr/>
            </a:pPr>
            <a:r>
              <a:rPr lang="ru-RU" alt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доцент, кандидат с.-х. наук, 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ФГБОУ ВО «Омский ГАУ имени П.А.Столыпина», Омск, Россия</a:t>
            </a:r>
          </a:p>
          <a:p>
            <a:pPr>
              <a:defRPr/>
            </a:pPr>
            <a:endParaRPr lang="ru-RU" alt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o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Биометрические показатели выделившихся образцов коллекции нута (2012-2016 гг.)</a:t>
            </a:r>
            <a:endParaRPr lang="ru-RU" sz="3000" b="1" dirty="0"/>
          </a:p>
        </p:txBody>
      </p:sp>
      <p:pic>
        <p:nvPicPr>
          <p:cNvPr id="5" name="Рисунок 4" descr="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19672" y="1484784"/>
          <a:ext cx="7524328" cy="5263104"/>
        </p:xfrm>
        <a:graphic>
          <a:graphicData uri="http://schemas.openxmlformats.org/drawingml/2006/table">
            <a:tbl>
              <a:tblPr/>
              <a:tblGrid>
                <a:gridCol w="579190"/>
                <a:gridCol w="2417995"/>
                <a:gridCol w="951225"/>
                <a:gridCol w="1020142"/>
                <a:gridCol w="1368152"/>
                <a:gridCol w="1187624"/>
              </a:tblGrid>
              <a:tr h="873984">
                <a:tc>
                  <a:txBody>
                    <a:bodyPr/>
                    <a:lstStyle/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№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Arial"/>
                        </a:rPr>
                        <a:t>п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Arial"/>
                        </a:rPr>
                        <a:t>п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Образец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Arial"/>
                        </a:rPr>
                        <a:t>Сухой вес</a:t>
                      </a:r>
                      <a:endParaRPr lang="ru-RU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Arial"/>
                        </a:rPr>
                        <a:t>растения, г</a:t>
                      </a:r>
                      <a:endParaRPr lang="ru-RU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Arial"/>
                        </a:rPr>
                        <a:t>Высота</a:t>
                      </a:r>
                      <a:endParaRPr lang="ru-RU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Arial"/>
                        </a:rPr>
                        <a:t>растения,</a:t>
                      </a:r>
                      <a:endParaRPr lang="ru-RU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Arial"/>
                        </a:rPr>
                        <a:t>см.</a:t>
                      </a:r>
                      <a:endParaRPr lang="ru-RU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Arial"/>
                        </a:rPr>
                        <a:t>Высота</a:t>
                      </a:r>
                      <a:endParaRPr lang="ru-RU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прикрепления</a:t>
                      </a:r>
                      <a:endParaRPr lang="ru-RU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Arial"/>
                        </a:rPr>
                        <a:t>нижнего 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боба, см.</a:t>
                      </a:r>
                      <a:endParaRPr lang="ru-RU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Arial"/>
                        </a:rPr>
                        <a:t>Число ветвей</a:t>
                      </a:r>
                      <a:endParaRPr lang="ru-RU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Arial"/>
                        </a:rPr>
                        <a:t>первого</a:t>
                      </a:r>
                      <a:endParaRPr lang="ru-RU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Arial"/>
                        </a:rPr>
                        <a:t>порядка, шт.</a:t>
                      </a:r>
                      <a:endParaRPr lang="ru-RU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   1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Краснокутский 123, стандарт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71,8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80,5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30,6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2,8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ILC-2394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86,6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80,3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28,4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2,9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ILC-2402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66,9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89,6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27,5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2,1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ILC-482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89,5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86,1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29,1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2,5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Линия С-18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93,9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86,1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29,7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2,7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Линия С-35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73,8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80,3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28,1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2,1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Линия С-83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79,5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92,8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28,4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2,9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С9-А-11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61,6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94,8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38,0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2,4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С10- Колорит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60,7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90,8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34,5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2,8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С11-Юбилейный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69,2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93,2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38,2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2,8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11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С14- Александрит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68,3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83,8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31,9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Times New Roman"/>
                          <a:cs typeface="Arial"/>
                        </a:rPr>
                        <a:t>3,2</a:t>
                      </a:r>
                      <a:endParaRPr lang="ru-RU" sz="1600" b="1" u="sng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12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С18- Краснокутский 123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67,9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95,9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39,7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2,9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13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С19-1-10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69,5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92,9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34,8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2,8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14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С20-3-10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60,2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92,6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34,4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2,7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15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С21-F-11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57,7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83,3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32,3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2,8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16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С23-Колорит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56,3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91,5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36,3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2,5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r"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Arial"/>
                        </a:rPr>
                        <a:t>НСР 05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7,3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7,7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Arial"/>
                        </a:rPr>
                        <a:t>2,5</a:t>
                      </a:r>
                      <a:endParaRPr lang="ru-RU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Arial"/>
                        </a:rPr>
                        <a:t>0,2</a:t>
                      </a:r>
                      <a:endParaRPr lang="ru-RU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643834" cy="868346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Влияние факторов на формирование признака «масса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семян с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растения»,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785918" y="1571612"/>
          <a:ext cx="7072362" cy="464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co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Элементы продуктивности выделившихся образцов коллекции нута (2012-2016 гг.)</a:t>
            </a:r>
            <a:endParaRPr lang="ru-RU" sz="3200" b="1" dirty="0"/>
          </a:p>
        </p:txBody>
      </p:sp>
      <p:pic>
        <p:nvPicPr>
          <p:cNvPr id="5" name="Рисунок 4" descr="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95736" y="1700808"/>
          <a:ext cx="6048672" cy="5029200"/>
        </p:xfrm>
        <a:graphic>
          <a:graphicData uri="http://schemas.openxmlformats.org/drawingml/2006/table">
            <a:tbl>
              <a:tblPr/>
              <a:tblGrid>
                <a:gridCol w="450212"/>
                <a:gridCol w="1646234"/>
                <a:gridCol w="999898"/>
                <a:gridCol w="864096"/>
                <a:gridCol w="936104"/>
                <a:gridCol w="1152128"/>
              </a:tblGrid>
              <a:tr h="738909">
                <a:tc>
                  <a:txBody>
                    <a:bodyPr/>
                    <a:lstStyle/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№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latin typeface="Times New Roman"/>
                          <a:ea typeface="Times New Roman"/>
                          <a:cs typeface="Arial"/>
                        </a:rPr>
                        <a:t>п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ru-RU" sz="1500" b="1" dirty="0" err="1">
                          <a:latin typeface="Times New Roman"/>
                          <a:ea typeface="Times New Roman"/>
                          <a:cs typeface="Arial"/>
                        </a:rPr>
                        <a:t>п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Образец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Число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бобов с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растения,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шт.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Масса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бобов с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растения,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 г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Число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семян с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растения,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шт.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Масса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семян с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растения,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 г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   1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Краснокутский 123, стандарт 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87,2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Arial"/>
                        </a:rPr>
                        <a:t>31,1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100,6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Arial"/>
                        </a:rPr>
                        <a:t>21,4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C - 27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81,8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23,2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73,2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17,6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С-243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Arial"/>
                        </a:rPr>
                        <a:t>104,4*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Arial"/>
                        </a:rPr>
                        <a:t>35,9*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84,7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22,7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С-303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84,9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30,7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78,6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19,2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C-17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79,3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21,1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81,3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Arial"/>
                        </a:rPr>
                        <a:t>23,8*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22-Б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72,3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27,4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53,7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16,4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Линия С-17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93,9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31,0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85,6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16,5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Линия С-18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Arial"/>
                        </a:rPr>
                        <a:t>116,9*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30,1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85,4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15,8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С1- Александрит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Arial"/>
                        </a:rPr>
                        <a:t>97,9*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Arial"/>
                        </a:rPr>
                        <a:t>38,3*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Arial"/>
                        </a:rPr>
                        <a:t>120,7*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Arial"/>
                        </a:rPr>
                        <a:t>26,9*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С3 – Александрит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67,0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25,9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75,3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20,5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11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С4-Deemin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66,3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32,9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71,1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Arial"/>
                        </a:rPr>
                        <a:t>25,3*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12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С6- Александрит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70,8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30,1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72,6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22,3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13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С7- Александрит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88,9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Arial"/>
                        </a:rPr>
                        <a:t>34,0*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96,1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Arial"/>
                        </a:rPr>
                        <a:t>24,2*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14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С13- Deemin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71,7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25,7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74,3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20,2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15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С14- Александрит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71,3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26,7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82,8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21,1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16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С19-1-10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75,5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26,5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80,2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20,2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endParaRPr lang="ru-RU" sz="15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r">
                        <a:spcAft>
                          <a:spcPts val="0"/>
                        </a:spcAft>
                      </a:pPr>
                      <a:r>
                        <a:rPr lang="ru-RU" sz="1500" b="1" i="1">
                          <a:latin typeface="Times New Roman"/>
                          <a:ea typeface="Times New Roman"/>
                          <a:cs typeface="Arial"/>
                        </a:rPr>
                        <a:t>НСР05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9,5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2,9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Arial"/>
                        </a:rPr>
                        <a:t>8,1</a:t>
                      </a:r>
                      <a:endParaRPr lang="ru-RU" sz="15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Arial"/>
                        </a:rPr>
                        <a:t>1,9</a:t>
                      </a:r>
                      <a:endParaRPr lang="ru-RU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Устойчивость к болезням и вредителям образцов коллекции нута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1857356" y="1571613"/>
            <a:ext cx="6829444" cy="2143140"/>
          </a:xfrm>
        </p:spPr>
        <p:txBody>
          <a:bodyPr/>
          <a:lstStyle/>
          <a:p>
            <a:pPr marL="0" lvl="0" indent="26987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Сортообразцы нута имеют очень слабое поражение (до 2,5%) аскохитозом, повреждение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нутовым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минером.</a:t>
            </a:r>
          </a:p>
          <a:p>
            <a:pPr marL="0" indent="269875"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5" name="Рисунок 6" descr="20_736069.jpg"/>
          <p:cNvPicPr>
            <a:picLocks noChangeAspect="1"/>
          </p:cNvPicPr>
          <p:nvPr/>
        </p:nvPicPr>
        <p:blipFill>
          <a:blip r:embed="rId2" cstate="print"/>
          <a:srcRect l="6383" t="5697" b="3144"/>
          <a:stretch>
            <a:fillRect/>
          </a:stretch>
        </p:blipFill>
        <p:spPr bwMode="auto">
          <a:xfrm>
            <a:off x="5499103" y="3717032"/>
            <a:ext cx="346538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o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717032"/>
            <a:ext cx="3869804" cy="26008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Клубенькообразуюшая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способность нута</a:t>
            </a:r>
            <a:endParaRPr lang="ru-RU" dirty="0"/>
          </a:p>
        </p:txBody>
      </p:sp>
      <p:pic>
        <p:nvPicPr>
          <p:cNvPr id="4" name="Picture 8" descr="Фото39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1"/>
            <a:ext cx="4968552" cy="521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DSC_08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697413"/>
            <a:ext cx="3744416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788024" y="1691950"/>
            <a:ext cx="39604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635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Образцы нута, выделившиеся по количеству и массе азотфиксирующих клубеньков:</a:t>
            </a:r>
          </a:p>
          <a:p>
            <a:pPr indent="563563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Линия С-82, </a:t>
            </a:r>
          </a:p>
          <a:p>
            <a:pPr marL="0" marR="0" lvl="0" indent="5635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С2-Краснокутский 123, </a:t>
            </a:r>
          </a:p>
          <a:p>
            <a:pPr marL="0" marR="0" lvl="0" indent="5635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С-8 Александрит, </a:t>
            </a:r>
          </a:p>
          <a:p>
            <a:pPr marL="0" marR="0" lvl="0" indent="5635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С5-Краснокутский 123.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868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Завязываемость гибридных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семян, %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728" y="1500174"/>
          <a:ext cx="7715272" cy="2951485"/>
        </p:xfrm>
        <a:graphic>
          <a:graphicData uri="http://schemas.openxmlformats.org/drawingml/2006/table">
            <a:tbl>
              <a:tblPr/>
              <a:tblGrid>
                <a:gridCol w="2428892"/>
                <a:gridCol w="1143008"/>
                <a:gridCol w="1000132"/>
                <a:gridCol w="1357322"/>
                <a:gridCol w="1785918"/>
              </a:tblGrid>
              <a:tr h="29871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♀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С21-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-11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С9-А-11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С13- 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Deemin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С14- Александрит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С13- 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Deemin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С14- Александрит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С18- Краснокутский 123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С21-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-11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12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Среднее                                           15,7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94" marR="66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IMG_5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4155" y="4365104"/>
            <a:ext cx="4082301" cy="206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G:\НУТ\фото 2011\IMG_2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370766"/>
            <a:ext cx="2808312" cy="210623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Определение жизнеспособности пыльцевых зерен нута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33123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жизнеспособность 2016\БОБЫ\Изображение 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0848"/>
            <a:ext cx="3357142" cy="32403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35696" y="5301208"/>
            <a:ext cx="32403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/>
              <a:t>При сухой теплой погоде</a:t>
            </a:r>
            <a:endParaRPr lang="ru-RU" sz="2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5373216"/>
            <a:ext cx="32403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/>
              <a:t>При дождливой прохладной погоде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Степень фенотипического доминирования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7162" y="1857366"/>
          <a:ext cx="7359680" cy="3849535"/>
        </p:xfrm>
        <a:graphic>
          <a:graphicData uri="http://schemas.openxmlformats.org/drawingml/2006/table">
            <a:tbl>
              <a:tblPr/>
              <a:tblGrid>
                <a:gridCol w="4144970"/>
                <a:gridCol w="1071570"/>
                <a:gridCol w="2143140"/>
              </a:tblGrid>
              <a:tr h="423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Признак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hp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Наследуемость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Высота растений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Промежуточное наследование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Высота прикрепления нижнего боба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-2,4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Депрессия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Число бобов с одного растения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17,9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Гетерозис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Масса бобов с одного растения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12,26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Гетерозис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Число семян с одного растения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11,75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Гетерозис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Масса семян с одного растения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11,11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Гетерозис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642194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b="1" dirty="0" smtClean="0"/>
              <a:t>Корреляционная зависимость </a:t>
            </a:r>
            <a:endParaRPr lang="ru-RU" dirty="0"/>
          </a:p>
        </p:txBody>
      </p:sp>
      <p:pic>
        <p:nvPicPr>
          <p:cNvPr id="4" name="Рисунок 3" descr="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4427984" y="3429000"/>
            <a:ext cx="1800200" cy="15841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Масса семян  растения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60232" y="1916832"/>
            <a:ext cx="165618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Число  семян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1-го  растения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23728" y="1916832"/>
            <a:ext cx="165618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Масса бобов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1-го растения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32240" y="4797152"/>
            <a:ext cx="165618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Число бобов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1-го   растения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51720" y="5013176"/>
            <a:ext cx="1656184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Высота   растения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7" idx="5"/>
          </p:cNvCxnSpPr>
          <p:nvPr/>
        </p:nvCxnSpPr>
        <p:spPr>
          <a:xfrm>
            <a:off x="3537369" y="3207548"/>
            <a:ext cx="962623" cy="581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6" idx="3"/>
          </p:cNvCxnSpPr>
          <p:nvPr/>
        </p:nvCxnSpPr>
        <p:spPr>
          <a:xfrm flipV="1">
            <a:off x="6228184" y="3207548"/>
            <a:ext cx="674591" cy="725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84168" y="4725144"/>
            <a:ext cx="72008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635896" y="4653136"/>
            <a:ext cx="93610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 rot="2039854">
            <a:off x="3776589" y="3197301"/>
            <a:ext cx="795411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r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=0,97</a:t>
            </a:r>
            <a:endParaRPr lang="ru-RU" dirty="0">
              <a:ea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8931502">
            <a:off x="6228183" y="3429000"/>
            <a:ext cx="795411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r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=0,85</a:t>
            </a:r>
            <a:endParaRPr lang="ru-RU" dirty="0">
              <a:ea typeface="Times New Roman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9255545">
            <a:off x="3738117" y="4869160"/>
            <a:ext cx="87235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r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=-0,18</a:t>
            </a:r>
            <a:endParaRPr lang="ru-RU" dirty="0">
              <a:ea typeface="Times New Roman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000507">
            <a:off x="6074049" y="4833592"/>
            <a:ext cx="795411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r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=0,42</a:t>
            </a:r>
            <a:endParaRPr lang="ru-RU" dirty="0"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64219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Результаты двухфакторного дисперсионного анализа продуктивности зерна у образцов коллекции нута </a:t>
            </a:r>
            <a:br>
              <a:rPr lang="ru-RU" sz="3200" b="1" dirty="0" smtClean="0"/>
            </a:br>
            <a:r>
              <a:rPr lang="ru-RU" sz="3200" b="1" dirty="0" smtClean="0"/>
              <a:t>(2012-2015 гг.) 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833" y="2215715"/>
          <a:ext cx="7320646" cy="3944457"/>
        </p:xfrm>
        <a:graphic>
          <a:graphicData uri="http://schemas.openxmlformats.org/drawingml/2006/table">
            <a:tbl>
              <a:tblPr/>
              <a:tblGrid>
                <a:gridCol w="1605676"/>
                <a:gridCol w="1106101"/>
                <a:gridCol w="915888"/>
                <a:gridCol w="915171"/>
                <a:gridCol w="854876"/>
                <a:gridCol w="854876"/>
                <a:gridCol w="1068058"/>
              </a:tblGrid>
              <a:tr h="4237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Дисперсия</a:t>
                      </a:r>
                    </a:p>
                  </a:txBody>
                  <a:tcPr marL="66806" marR="6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latin typeface="Times New Roman"/>
                          <a:ea typeface="Times New Roman"/>
                        </a:rPr>
                        <a:t>Сумма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latin typeface="Times New Roman"/>
                          <a:ea typeface="Times New Roman"/>
                        </a:rPr>
                        <a:t>квадратов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Times New Roman"/>
                          <a:ea typeface="Times New Roman"/>
                        </a:rPr>
                        <a:t>(SS)</a:t>
                      </a:r>
                      <a:endParaRPr lang="ru-RU" sz="1500" b="0" dirty="0">
                        <a:latin typeface="Times New Roman"/>
                        <a:ea typeface="Times New Roman"/>
                      </a:endParaRPr>
                    </a:p>
                  </a:txBody>
                  <a:tcPr marL="66806" marR="6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latin typeface="Times New Roman"/>
                          <a:ea typeface="Times New Roman"/>
                        </a:rPr>
                        <a:t>Степени свободы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500" b="0" dirty="0" err="1">
                          <a:latin typeface="Times New Roman"/>
                          <a:ea typeface="Times New Roman"/>
                        </a:rPr>
                        <a:t>df</a:t>
                      </a:r>
                      <a:r>
                        <a:rPr lang="ru-RU" sz="1500" b="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6806" marR="6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latin typeface="Times New Roman"/>
                          <a:ea typeface="Times New Roman"/>
                        </a:rPr>
                        <a:t>Средний квадрат (</a:t>
                      </a:r>
                      <a:r>
                        <a:rPr lang="en-US" sz="1500" b="0" dirty="0" err="1">
                          <a:latin typeface="Times New Roman"/>
                          <a:ea typeface="Times New Roman"/>
                        </a:rPr>
                        <a:t>mS</a:t>
                      </a:r>
                      <a:r>
                        <a:rPr lang="ru-RU" sz="1500" b="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6806" marR="6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Критерий Фишера</a:t>
                      </a:r>
                    </a:p>
                  </a:txBody>
                  <a:tcPr marL="66806" marR="6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Доля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фактора,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6806" marR="6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1800" b="0" baseline="-25000">
                          <a:latin typeface="Times New Roman"/>
                          <a:ea typeface="Times New Roman"/>
                        </a:rPr>
                        <a:t>факт.</a:t>
                      </a:r>
                      <a:endParaRPr lang="ru-RU" sz="1800" b="0">
                        <a:latin typeface="Times New Roman"/>
                        <a:ea typeface="Times New Roman"/>
                      </a:endParaRPr>
                    </a:p>
                  </a:txBody>
                  <a:tcPr marL="66806" marR="6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1800" b="0" baseline="-2500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800" b="0">
                        <a:latin typeface="Times New Roman"/>
                        <a:ea typeface="Times New Roman"/>
                      </a:endParaRPr>
                    </a:p>
                  </a:txBody>
                  <a:tcPr marL="66806" marR="6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7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Общая</a:t>
                      </a:r>
                    </a:p>
                  </a:txBody>
                  <a:tcPr marL="66806" marR="6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27432,4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207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Повторений</a:t>
                      </a:r>
                    </a:p>
                  </a:txBody>
                  <a:tcPr marL="66806" marR="6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57,5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Сорта (А)</a:t>
                      </a:r>
                    </a:p>
                  </a:txBody>
                  <a:tcPr marL="66806" marR="6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2966,0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247,2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14,7*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1,82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4,4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Годы (В)</a:t>
                      </a:r>
                    </a:p>
                  </a:txBody>
                  <a:tcPr marL="66806" marR="6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15449,1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5149,7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306,2*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2,66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92,1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4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Взаимодействие (АхВ)</a:t>
                      </a:r>
                    </a:p>
                  </a:txBody>
                  <a:tcPr marL="66806" marR="6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6386,4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177,4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10,5*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1,18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3,2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Остаток (ошибка)</a:t>
                      </a:r>
                    </a:p>
                  </a:txBody>
                  <a:tcPr marL="66806" marR="6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2573,3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153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16,8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6806" marR="66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47664" y="62373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Достоверно при Р&lt;0,05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033984" cy="994122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i="1" dirty="0" smtClean="0"/>
              <a:t>Нут – перспективная зернобобовая </a:t>
            </a:r>
            <a:br>
              <a:rPr lang="ru-RU" sz="2800" b="1" i="1" dirty="0" smtClean="0"/>
            </a:br>
            <a:r>
              <a:rPr lang="ru-RU" sz="2800" b="1" i="1" dirty="0" smtClean="0"/>
              <a:t>культура разностороннего использования</a:t>
            </a:r>
            <a:endParaRPr lang="ru-RU" dirty="0"/>
          </a:p>
        </p:txBody>
      </p:sp>
      <p:pic>
        <p:nvPicPr>
          <p:cNvPr id="4" name="Рисунок 3" descr="co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475656" y="1340768"/>
          <a:ext cx="3672408" cy="2467781"/>
        </p:xfrm>
        <a:graphic>
          <a:graphicData uri="http://schemas.openxmlformats.org/presentationml/2006/ole">
            <p:oleObj spid="_x0000_s2050" name="Слайд" r:id="rId4" imgW="4570541" imgH="3427323" progId="PowerPoint.Slide.12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691680" y="3933056"/>
          <a:ext cx="3553556" cy="2664296"/>
        </p:xfrm>
        <a:graphic>
          <a:graphicData uri="http://schemas.openxmlformats.org/presentationml/2006/ole">
            <p:oleObj spid="_x0000_s2051" name="Слайд" r:id="rId5" imgW="4570541" imgH="3427323" progId="PowerPoint.Slide.12">
              <p:embed/>
            </p:oleObj>
          </a:graphicData>
        </a:graphic>
      </p:graphicFrame>
      <p:graphicFrame>
        <p:nvGraphicFramePr>
          <p:cNvPr id="2052" name="Object 9"/>
          <p:cNvGraphicFramePr>
            <a:graphicFrameLocks noChangeAspect="1"/>
          </p:cNvGraphicFramePr>
          <p:nvPr/>
        </p:nvGraphicFramePr>
        <p:xfrm>
          <a:off x="5112240" y="1412776"/>
          <a:ext cx="3852298" cy="2376264"/>
        </p:xfrm>
        <a:graphic>
          <a:graphicData uri="http://schemas.openxmlformats.org/presentationml/2006/ole">
            <p:oleObj spid="_x0000_s2052" name="Слайд" r:id="rId6" imgW="4570541" imgH="3427323" progId="PowerPoint.Slide.12">
              <p:embed/>
            </p:oleObj>
          </a:graphicData>
        </a:graphic>
      </p:graphicFrame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5436095" y="3861048"/>
          <a:ext cx="3648405" cy="2736304"/>
        </p:xfrm>
        <a:graphic>
          <a:graphicData uri="http://schemas.openxmlformats.org/presentationml/2006/ole">
            <p:oleObj spid="_x0000_s2053" name="Слайд" r:id="rId7" imgW="4570541" imgH="342732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Параметры экологической пластичности выделившихся коллекционных образцов нута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340763"/>
          <a:ext cx="8568952" cy="5460772"/>
        </p:xfrm>
        <a:graphic>
          <a:graphicData uri="http://schemas.openxmlformats.org/drawingml/2006/table">
            <a:tbl>
              <a:tblPr/>
              <a:tblGrid>
                <a:gridCol w="2864266"/>
                <a:gridCol w="745238"/>
                <a:gridCol w="745238"/>
                <a:gridCol w="722241"/>
                <a:gridCol w="771640"/>
                <a:gridCol w="771640"/>
                <a:gridCol w="970937"/>
                <a:gridCol w="977752"/>
              </a:tblGrid>
              <a:tr h="574583">
                <a:tc rowSpan="2"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Образец</a:t>
                      </a: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-4889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Продуктивность зерна одного растения, г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4889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Пласти-чность, 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i</a:t>
                      </a: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4889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Стабиль-ность, </a:t>
                      </a:r>
                      <a:r>
                        <a:rPr lang="ru-RU" sz="1800">
                          <a:latin typeface="Times New Roman"/>
                          <a:ea typeface="Times New Roman"/>
                          <a:sym typeface="Symbol"/>
                        </a:rPr>
                        <a:t></a:t>
                      </a:r>
                      <a:r>
                        <a:rPr lang="ru-RU" sz="1800" baseline="-2500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800" baseline="30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88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2012 г.</a:t>
                      </a: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88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2013 г.</a:t>
                      </a: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88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2014 г.</a:t>
                      </a: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88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2015 г.</a:t>
                      </a: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88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средняя</a:t>
                      </a: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83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Краснокутский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123</a:t>
                      </a:r>
                    </a:p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(стандарт)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24,2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27,2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28,4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21,6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25,3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0,1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С-18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25,6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19,3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16,9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9,6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17,8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0,6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С-35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29,7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20,1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11,6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16,1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С-80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22,3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11,3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10,4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2,7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11,7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0,8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С-82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31,5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16,4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5,5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1,8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13,8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1,3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0,9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С1-Александрит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37,2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23,8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21,4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2,2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21,2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3,9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С3- Александрит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22,5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26,9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13,7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5,5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17,2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0,8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3,6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С4-Deemin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54,5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19,8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2,6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7,8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21,2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15,3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С5-Краснокутский 123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25,7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28,0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9,3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16,5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3,6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С6-Александрит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26,2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21,9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9,2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5,9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15,8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С15-Волгоградский 10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28,1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11,3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8,9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12,2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С16-Краснокутский 123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19,4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16,1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10,7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5,7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13,0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0,6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С11-Юбилейный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26,7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27,3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4,7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10,3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17,2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5,7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Среднее</a:t>
                      </a: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28,7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20,7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11,8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6,1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16,8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16,8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Ij</a:t>
                      </a: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11,9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3,9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-5,1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-10,7</a:t>
                      </a:r>
                    </a:p>
                  </a:txBody>
                  <a:tcPr marL="66502" marR="665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Линии регрессии продуктивности выделившихся  </a:t>
            </a:r>
            <a:br>
              <a:rPr lang="ru-RU" sz="2500" b="1" dirty="0" smtClean="0"/>
            </a:br>
            <a:r>
              <a:rPr lang="ru-RU" sz="2500" b="1" dirty="0" smtClean="0"/>
              <a:t>коллекционных  образцов нута (2012-2015 гг.)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Диаграмма 3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 l="1662" t="2277" r="2991" b="1128"/>
          <a:stretch>
            <a:fillRect/>
          </a:stretch>
        </p:blipFill>
        <p:spPr bwMode="auto">
          <a:xfrm>
            <a:off x="1619672" y="1124744"/>
            <a:ext cx="734481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5826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357290" y="571480"/>
            <a:ext cx="7786710" cy="6286520"/>
          </a:xfrm>
        </p:spPr>
        <p:txBody>
          <a:bodyPr>
            <a:normAutofit fontScale="70000" lnSpcReduction="20000"/>
          </a:bodyPr>
          <a:lstStyle/>
          <a:p>
            <a:pPr marL="0" lvl="0" indent="3603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В качестве источников отдельных хозяйственно-ценных признаков нута следует использовать образцы:</a:t>
            </a:r>
          </a:p>
          <a:p>
            <a:pPr marL="0" indent="3603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сокращение вегетационного периода: Волгоградский 10, Линия С – 82, С7 - Александрит;</a:t>
            </a:r>
          </a:p>
          <a:p>
            <a:pPr marL="0" indent="3603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уменьшение высоты растения: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ILC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10005, Волгоградский 10,  С 4  -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Deemin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3603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увеличение числа семян с одного растения: С1 – Александрит, Волгоградский 10, С 2 – Краснокутский 123;</a:t>
            </a:r>
          </a:p>
          <a:p>
            <a:pPr marL="0" indent="3603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увеличение массы семян с одного растения: С 2 – Краснокутский 123, С – 243,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ILC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-482, С13 –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Deemin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3603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Сортообразцы нута имеют очень слабое поражение (до 2,5%)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аскохитозом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повреждение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нутовой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мухой и хлопковой совкой.</a:t>
            </a:r>
          </a:p>
          <a:p>
            <a:pPr marL="0" lvl="0" indent="3603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 технологичности и приспособленности к механизированной уборке большинство образцов коллекции ВИР соответствуют требованиям.</a:t>
            </a:r>
          </a:p>
          <a:p>
            <a:pPr marL="0" lvl="0" indent="3603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Комплексом хозяйственно-ценных признаков характеризуются сорта:</a:t>
            </a:r>
          </a:p>
          <a:p>
            <a:pPr marL="0" indent="3603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2 – Краснокутский 123 по числу и массе семян с одного растения и высоте прикрепления нижнего боба;</a:t>
            </a:r>
          </a:p>
          <a:p>
            <a:pPr marL="0" indent="360363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Deemin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длительности вегетационного периода, высоте растения и прикрепления нижнего боба;</a:t>
            </a:r>
          </a:p>
          <a:p>
            <a:pPr marL="0" indent="3603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Волгоградский 10 по числу семян с одного растения и высоте растения и прикрепления нижнего боба.</a:t>
            </a:r>
          </a:p>
          <a:p>
            <a:pPr marL="0" lvl="0" indent="360363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Наибольшее влияние на продуктивность растений нута в условиях южной лесостепи оказывали погодные условия (на их долю приходится 92,1%), достоверно также влияние генотипа (4,4%) и взаимодействия генотип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годы (3,2%).</a:t>
            </a:r>
          </a:p>
          <a:p>
            <a:pPr marL="0" lvl="0" indent="360363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Выделены сортообразцы, характеризующиеся высокой пластичностью и отзывчивостью на условия выращивания (интенсивные сорта): Линия С – 82, Линия С – 35, С 5 – Краснокутский 123 и  С 15 – Волгоградский 10. </a:t>
            </a:r>
          </a:p>
          <a:p>
            <a:pPr marL="0" indent="36036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350" lvl="0" indent="169863" algn="just">
              <a:lnSpc>
                <a:spcPct val="12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14290"/>
            <a:ext cx="7643834" cy="6643710"/>
          </a:xfrm>
        </p:spPr>
        <p:txBody>
          <a:bodyPr>
            <a:normAutofit fontScale="77500" lnSpcReduction="20000"/>
          </a:bodyPr>
          <a:lstStyle/>
          <a:p>
            <a:pPr marL="0" lvl="0" indent="3603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7. Выделены сортообразцы, характеризующиеся слабой реакцией на улучшение условий среды и высокой стабильностью урожайности (экстенсивные сорта):  Линия С – 18, Линия С – 80, С 2 – Краснокутский 123, С 3 – Александрит, С 5 – Краснокутский 123, С 6 – Александрит, С 16 – Краснокутский 123, С 11 – Юбилейный.</a:t>
            </a:r>
          </a:p>
          <a:p>
            <a:pPr marL="0" lvl="0" indent="3603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8. Сортообразцы нута дают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высокожизнеспособную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пыльцу (78-97%).</a:t>
            </a:r>
          </a:p>
          <a:p>
            <a:pPr marL="0" lvl="0" indent="3603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9. Изучен характер наследования основных хозяйственно – ценных признаков:</a:t>
            </a:r>
          </a:p>
          <a:p>
            <a:pPr marL="0" indent="3603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положительное сверхдоминирование (гетерозис) наблюдается по массе и числу бобов на растении и числу семян на растении;</a:t>
            </a:r>
          </a:p>
          <a:p>
            <a:pPr marL="0" indent="3603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отрицательное сверхдоминирование (депрессия) - по высоте прикрепления нижнего боба;</a:t>
            </a:r>
          </a:p>
          <a:p>
            <a:pPr marL="0" indent="3603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частичное доминирование - по высоте растений и продолжительности вегетационного периода.</a:t>
            </a:r>
          </a:p>
          <a:p>
            <a:pPr marL="0" lvl="0" indent="3603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10. По признакам, наследуемым по типу гетерозиса (массе и числу бобов на растении и числу семян на растении) высока эффективность отбора хозяйственно-ценных признаков.</a:t>
            </a:r>
          </a:p>
          <a:p>
            <a:pPr lv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11. Отбор ценных форм по массе и числу бобов на растении и числу семян на растении следует вести в поздних поколениях гибридов. </a:t>
            </a:r>
          </a:p>
          <a:p>
            <a:pPr lv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12. Выделены образцы, характеризующиеся высокой экологической пластичностью и отзывчивостью на условия выращивания (интенсивные образцы): С-82, С3-5; перспективными также могут быть номера: С1-Александрит, С5-Краснокутский 123, С15-Волгоградский 10, С4-Deemin. Представленные образцы рекомендованы, как источники экологической пластичностью в схему селекционного процесса. </a:t>
            </a:r>
          </a:p>
          <a:p>
            <a:pPr lv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13. Выделены образцы, характеризующиеся слабой реакцией на улучшение условий среды и высокой стабильностью урожайности (экстенсивные образцы):  С18, С80,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Краснокутский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123, С3 – Александрит, С6 – Александрит, С16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Краснокутский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123, С11 – Юбилейный.</a:t>
            </a:r>
          </a:p>
          <a:p>
            <a:pPr marL="0" lvl="0" indent="360363" algn="just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Рисунок 3" descr="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5" name="Рисунок 4" descr="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738" y="1817634"/>
            <a:ext cx="6168686" cy="4626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Химический состав зерна нута</a:t>
            </a:r>
            <a:endParaRPr lang="ru-RU" b="1" dirty="0"/>
          </a:p>
        </p:txBody>
      </p:sp>
      <p:pic>
        <p:nvPicPr>
          <p:cNvPr id="4" name="Рисунок 3" descr="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763688" y="908721"/>
          <a:ext cx="4176786" cy="5949279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811909"/>
                <a:gridCol w="1364877"/>
              </a:tblGrid>
              <a:tr h="2832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витамины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А(бета каротин)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0,4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В1(тиамин)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0,477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В2(рибофлавин)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0,212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РР(ниацин)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1,54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В5(пантотеновая кислота)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1,59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В9(фолиевая кислота)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0,55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С(аскорбиновая кислота)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4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К(филлохинон)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0,009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В4(холин)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95,2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микро- и макроэлементы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калий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875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кальций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105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магний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115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натрий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24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фосфор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366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железо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6,24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марганец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2,2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медь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0,84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селен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0,82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8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</a:rPr>
                        <a:t>цинк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3 мг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Содержимое 4"/>
          <p:cNvGraphicFramePr>
            <a:graphicFrameLocks/>
          </p:cNvGraphicFramePr>
          <p:nvPr/>
        </p:nvGraphicFramePr>
        <p:xfrm>
          <a:off x="5652120" y="1844824"/>
          <a:ext cx="367240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унок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14313"/>
            <a:ext cx="7643834" cy="6429375"/>
          </a:xfrm>
        </p:spPr>
        <p:txBody>
          <a:bodyPr>
            <a:normAutofit/>
          </a:bodyPr>
          <a:lstStyle/>
          <a:p>
            <a:pPr marL="0" indent="360363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исследований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изучение хозяйственно-ценных признаков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сортообразцов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коллекции нута</a:t>
            </a:r>
          </a:p>
          <a:p>
            <a:pPr marL="0" indent="360363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92896"/>
            <a:ext cx="5616624" cy="4016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oll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186634" cy="1143000"/>
          </a:xfrm>
        </p:spPr>
        <p:txBody>
          <a:bodyPr>
            <a:noAutofit/>
          </a:bodyPr>
          <a:lstStyle/>
          <a:p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</a:rPr>
              <a:t>Место проведения исследований - </a:t>
            </a: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опытное поле Омского ГАУ </a:t>
            </a:r>
            <a:b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им. П.А.Столыпина  2011-2016 гг. </a:t>
            </a:r>
            <a:endParaRPr lang="ru-RU" sz="3600" dirty="0"/>
          </a:p>
        </p:txBody>
      </p:sp>
      <p:pic>
        <p:nvPicPr>
          <p:cNvPr id="5" name="Рисунок 4" descr="co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H:\фото бобовые\DSC_0042.JPG"/>
          <p:cNvPicPr>
            <a:picLocks noChangeAspect="1" noChangeArrowheads="1"/>
          </p:cNvPicPr>
          <p:nvPr/>
        </p:nvPicPr>
        <p:blipFill>
          <a:blip r:embed="rId4" cstate="print"/>
          <a:srcRect r="19588" b="27054"/>
          <a:stretch>
            <a:fillRect/>
          </a:stretch>
        </p:blipFill>
        <p:spPr bwMode="auto">
          <a:xfrm>
            <a:off x="1691680" y="2132856"/>
            <a:ext cx="7200800" cy="43204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унок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Материал проведения исследований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357290" y="1142984"/>
            <a:ext cx="7329510" cy="4983179"/>
          </a:xfrm>
        </p:spPr>
        <p:txBody>
          <a:bodyPr/>
          <a:lstStyle/>
          <a:p>
            <a:pPr marL="0" indent="360363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Объектом исследований являлась  коллекция нута, состоящая из 46 образцов отечественной и иностранной селекции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сомаклоны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образцы коллекции ВИР).</a:t>
            </a:r>
          </a:p>
          <a:p>
            <a:pPr marL="0" indent="360363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Стандарт – Краснокутский 123.</a:t>
            </a:r>
          </a:p>
          <a:p>
            <a:pPr marL="0" indent="360363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o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52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000504"/>
            <a:ext cx="6696744" cy="266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унок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0"/>
            <a:ext cx="7715304" cy="5715015"/>
          </a:xfrm>
        </p:spPr>
        <p:txBody>
          <a:bodyPr/>
          <a:lstStyle/>
          <a:p>
            <a:pPr marL="179388" indent="360363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Методика проведения исследований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Наблюдения, учеты и анализы проводили согласно «Методике государственного сортоиспытания сельскохозяйственных культур», «Методическим указаниям по изучению коллекции зерновых бобовых культур» (ВИР, 1975).</a:t>
            </a:r>
          </a:p>
          <a:p>
            <a:pPr marL="179388" indent="3603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Посев  проводился вручную в четырехкратной повторности на глубину 5 см. Посев строчный, ширина междурядий 30 см, в ряду между растениями 10 см, ширина делянки 1 м. </a:t>
            </a:r>
          </a:p>
          <a:p>
            <a:endParaRPr lang="ru-RU" dirty="0"/>
          </a:p>
        </p:txBody>
      </p:sp>
      <p:pic>
        <p:nvPicPr>
          <p:cNvPr id="6" name="Рисунок 5" descr="co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5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786190"/>
            <a:ext cx="371477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52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789040"/>
            <a:ext cx="34290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унок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0"/>
            <a:ext cx="7543824" cy="8572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Погодные условия в годы проведения исследований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o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3" y="1052735"/>
            <a:ext cx="7458590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Продолжительность вегетационного и  межфазных периодов выделившихся образцов нута (2011-2016 гг.) </a:t>
            </a:r>
          </a:p>
        </p:txBody>
      </p:sp>
      <p:pic>
        <p:nvPicPr>
          <p:cNvPr id="5" name="Рисунок 4" descr="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171451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8116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сутках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8762" y="2148840"/>
          <a:ext cx="7291710" cy="3796442"/>
        </p:xfrm>
        <a:graphic>
          <a:graphicData uri="http://schemas.openxmlformats.org/drawingml/2006/table">
            <a:tbl>
              <a:tblPr/>
              <a:tblGrid>
                <a:gridCol w="450950"/>
                <a:gridCol w="2304256"/>
                <a:gridCol w="900713"/>
                <a:gridCol w="955015"/>
                <a:gridCol w="1119158"/>
                <a:gridCol w="1561618"/>
              </a:tblGrid>
              <a:tr h="584068">
                <a:tc>
                  <a:txBody>
                    <a:bodyPr/>
                    <a:lstStyle/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№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latin typeface="Times New Roman"/>
                          <a:ea typeface="Times New Roman"/>
                          <a:cs typeface="Arial"/>
                        </a:rPr>
                        <a:t>п</a:t>
                      </a: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ru-RU" sz="1700" b="1" dirty="0" err="1">
                          <a:latin typeface="Times New Roman"/>
                          <a:ea typeface="Times New Roman"/>
                          <a:cs typeface="Arial"/>
                        </a:rPr>
                        <a:t>п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          Образец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Посев –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всходы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Всходы -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цветение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Цветение –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созревание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Вегетационный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период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   1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latin typeface="Times New Roman"/>
                          <a:ea typeface="Times New Roman"/>
                          <a:cs typeface="Arial"/>
                        </a:rPr>
                        <a:t>Краснокутский</a:t>
                      </a: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700" b="1" dirty="0" smtClean="0">
                          <a:latin typeface="Times New Roman"/>
                          <a:ea typeface="Times New Roman"/>
                          <a:cs typeface="Arial"/>
                        </a:rPr>
                        <a:t>123, </a:t>
                      </a: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стандарт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33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54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91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34"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ЛС -17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17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29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51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97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34"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ILC-10005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15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51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92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34"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ЛС-18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13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32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59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97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34"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ЛС-82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13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32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60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97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34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С4-Deemin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31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51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86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34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С7- Александрит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31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51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86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34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Calibri"/>
                          <a:ea typeface="Calibri"/>
                          <a:cs typeface="Arial"/>
                        </a:rPr>
                        <a:t>8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С14- Александрит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31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51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86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34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Calibri"/>
                          <a:ea typeface="Calibri"/>
                          <a:cs typeface="Arial"/>
                        </a:rPr>
                        <a:t>9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С15-Волгоградский 10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53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87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34">
                <a:tc>
                  <a:txBody>
                    <a:bodyPr/>
                    <a:lstStyle/>
                    <a:p>
                      <a:pPr marR="88900"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С17-С11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31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Times New Roman"/>
                          <a:cs typeface="Arial"/>
                        </a:rPr>
                        <a:t>51</a:t>
                      </a:r>
                      <a:endParaRPr lang="ru-RU" sz="17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Arial"/>
                        </a:rPr>
                        <a:t>86</a:t>
                      </a:r>
                      <a:endParaRPr lang="ru-RU" sz="1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1607</Words>
  <Application>Microsoft Office PowerPoint</Application>
  <PresentationFormat>Экран (4:3)</PresentationFormat>
  <Paragraphs>649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Слайд</vt:lpstr>
      <vt:lpstr>Слайд 1</vt:lpstr>
      <vt:lpstr>Нут – перспективная зернобобовая  культура разностороннего использования</vt:lpstr>
      <vt:lpstr>Химический состав зерна нута</vt:lpstr>
      <vt:lpstr>Слайд 4</vt:lpstr>
      <vt:lpstr>Место проведения исследований -  опытное поле Омского ГАУ  им. П.А.Столыпина  2011-2016 гг. </vt:lpstr>
      <vt:lpstr>Материал проведения исследований</vt:lpstr>
      <vt:lpstr>Слайд 7</vt:lpstr>
      <vt:lpstr>Погодные условия в годы проведения исследований</vt:lpstr>
      <vt:lpstr>Продолжительность вегетационного и  межфазных периодов выделившихся образцов нута (2011-2016 гг.) </vt:lpstr>
      <vt:lpstr>Биометрические показатели выделившихся образцов коллекции нута (2012-2016 гг.)</vt:lpstr>
      <vt:lpstr>Влияние факторов на формирование признака «масса семян с растения», %</vt:lpstr>
      <vt:lpstr>Элементы продуктивности выделившихся образцов коллекции нута (2012-2016 гг.)</vt:lpstr>
      <vt:lpstr>Устойчивость к болезням и вредителям образцов коллекции нута</vt:lpstr>
      <vt:lpstr>Клубенькообразуюшая  способность нута</vt:lpstr>
      <vt:lpstr>Завязываемость гибридных семян, %</vt:lpstr>
      <vt:lpstr>Определение жизнеспособности пыльцевых зерен нута </vt:lpstr>
      <vt:lpstr>Степень фенотипического доминирования</vt:lpstr>
      <vt:lpstr>Корреляционная зависимость </vt:lpstr>
      <vt:lpstr>Результаты двухфакторного дисперсионного анализа продуктивности зерна у образцов коллекции нута  (2012-2015 гг.) </vt:lpstr>
      <vt:lpstr>Параметры экологической пластичности выделившихся коллекционных образцов нута</vt:lpstr>
      <vt:lpstr>Линии регрессии продуктивности выделившихся   коллекционных  образцов нута (2012-2015 гг.) </vt:lpstr>
      <vt:lpstr>Выводы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Черненко</dc:creator>
  <cp:lastModifiedBy>samovarchik.info</cp:lastModifiedBy>
  <cp:revision>72</cp:revision>
  <dcterms:created xsi:type="dcterms:W3CDTF">2016-06-22T04:26:43Z</dcterms:created>
  <dcterms:modified xsi:type="dcterms:W3CDTF">2016-10-29T22:18:50Z</dcterms:modified>
</cp:coreProperties>
</file>