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продолжительность вегетационного периода, дней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ВНИИОЗ 86</c:v>
                </c:pt>
                <c:pt idx="1">
                  <c:v>ВНИИОЗ 76</c:v>
                </c:pt>
                <c:pt idx="2">
                  <c:v>ВНИИОЗ 31</c:v>
                </c:pt>
                <c:pt idx="3">
                  <c:v>Волгоградка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</c:v>
                </c:pt>
                <c:pt idx="1">
                  <c:v>116</c:v>
                </c:pt>
                <c:pt idx="2">
                  <c:v>112</c:v>
                </c:pt>
                <c:pt idx="3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Масса 1000 зерен, 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ВНИИОЗ 86</c:v>
                </c:pt>
                <c:pt idx="1">
                  <c:v>ВНИИОЗ 76</c:v>
                </c:pt>
                <c:pt idx="2">
                  <c:v>ВНИИОЗ 31</c:v>
                </c:pt>
                <c:pt idx="3">
                  <c:v>Волгоградка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163.19999999999999</c:v>
                </c:pt>
                <c:pt idx="1">
                  <c:v>136.6</c:v>
                </c:pt>
                <c:pt idx="2">
                  <c:v>143.6</c:v>
                </c:pt>
                <c:pt idx="3">
                  <c:v>124.4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содержание белка, %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ВНИИОЗ 86</c:v>
                </c:pt>
                <c:pt idx="1">
                  <c:v>ВНИИОЗ 76</c:v>
                </c:pt>
                <c:pt idx="2">
                  <c:v>ВНИИОЗ 31</c:v>
                </c:pt>
                <c:pt idx="3">
                  <c:v>Волгоградка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35.5</c:v>
                </c:pt>
                <c:pt idx="1">
                  <c:v>34.799999999999997</c:v>
                </c:pt>
                <c:pt idx="2">
                  <c:v>35.700000000000003</c:v>
                </c:pt>
                <c:pt idx="3">
                  <c:v>36.299999999999997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содержание жира, %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ВНИИОЗ 86</c:v>
                </c:pt>
                <c:pt idx="1">
                  <c:v>ВНИИОЗ 76</c:v>
                </c:pt>
                <c:pt idx="2">
                  <c:v>ВНИИОЗ 31</c:v>
                </c:pt>
                <c:pt idx="3">
                  <c:v>Волгоградка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19</c:v>
                </c:pt>
                <c:pt idx="1">
                  <c:v>19.5</c:v>
                </c:pt>
                <c:pt idx="2">
                  <c:v>19.100000000000001</c:v>
                </c:pt>
                <c:pt idx="3">
                  <c:v>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801120"/>
        <c:axId val="238801512"/>
      </c:barChart>
      <c:catAx>
        <c:axId val="23880112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38801512"/>
        <c:crosses val="autoZero"/>
        <c:auto val="1"/>
        <c:lblAlgn val="ctr"/>
        <c:lblOffset val="100"/>
        <c:noMultiLvlLbl val="0"/>
      </c:catAx>
      <c:valAx>
        <c:axId val="238801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801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DA45F-6B3A-442A-BC78-DAD319AA0286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B5458-0467-4595-B98A-39F1EEEAF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7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F56735-7DF4-4CD2-90EE-06FDCBE46531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32621D-E3FA-4320-9386-F02F018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95250-CDD0-4B05-B26E-1B46A4E114C7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2621D-E3FA-4320-9386-F02F018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EA768-EA34-4049-A159-BB9B61FFD286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2621D-E3FA-4320-9386-F02F018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0A89B-8E1F-4B68-9FB5-2C67338D7B38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2621D-E3FA-4320-9386-F02F01823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45FD8-70D3-4427-A25C-E8FA45F0666C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2621D-E3FA-4320-9386-F02F01823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9C630-F942-4A59-A147-E6B6D34A49CB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2621D-E3FA-4320-9386-F02F01823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C4142-25B1-4F41-9897-6E1C90ACCC3B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2621D-E3FA-4320-9386-F02F018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8773F-1B4C-453B-9F5C-E52333557F2C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2621D-E3FA-4320-9386-F02F01823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B9F0C-6E69-41A5-BA4E-B08A0055E21E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2621D-E3FA-4320-9386-F02F018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DAA068-B4DF-4902-BA5F-8D871A418BF0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2621D-E3FA-4320-9386-F02F018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C8F650-99BE-47D4-9589-D08C2F728EE9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32621D-E3FA-4320-9386-F02F01823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2DF14B8-ABD1-4C13-8240-3A5F21D97A08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32621D-E3FA-4320-9386-F02F018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wheel spokes="8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 ВНИИОЗ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9985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404664"/>
            <a:ext cx="6696744" cy="153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ФЕДЕРАЛЬНОЕ ГОСУДАРСТВЕННОЕ БЮДЖЕТНОЕ НАУЧНОЕ УЧРЕЖДЕНИЕ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ВСЕРОССИЙСКИЙ НАУЧНО-ИССЛЕДОВАТЕЛЬСКИЙ ИНСТИТУТ ОРОШАЕМОГО ЗЕМЛЕДЕЛИЯ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75656" y="2546902"/>
            <a:ext cx="7056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доклада: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ПЕРСПЕКТИВНЫЕ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 </a:t>
            </a:r>
            <a:r>
              <a:rPr lang="ru-RU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ОБРАЗЦЫ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 </a:t>
            </a:r>
            <a:endParaRPr lang="ru-RU" sz="2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СОИ 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ДЛЯ УСЛОВИЙ ОРОШЕНИЯ НИЖНЕГО ПОВОЛЖЬЯ</a:t>
            </a:r>
            <a:endParaRPr kumimoji="0" lang="ru-RU" sz="2000" i="0" u="none" strike="noStrike" normalizeH="0" baseline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1562" y="6130945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</a:rPr>
              <a:t>Кошкарова Татьяна </a:t>
            </a:r>
            <a:r>
              <a:rPr lang="ru-RU" sz="1200" dirty="0" smtClean="0">
                <a:solidFill>
                  <a:prstClr val="black"/>
                </a:solidFill>
              </a:rPr>
              <a:t>Сергеевна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lex\Desktop\1415187477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8488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40466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Соя - важнейшая белково-масличная культура мирового </a:t>
            </a:r>
            <a:r>
              <a:rPr lang="ru-RU" dirty="0" smtClean="0"/>
              <a:t>значения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21D-E3FA-4320-9386-F02F018239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lex\Desktop\IMG_68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6328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Опытное поле ОПХ «Орошаемое».</a:t>
            </a:r>
            <a:br>
              <a:rPr lang="ru-RU" sz="3200" dirty="0" smtClean="0"/>
            </a:br>
            <a:r>
              <a:rPr lang="ru-RU" sz="3200" dirty="0" smtClean="0"/>
              <a:t> г. Волгоград, п.Водный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21D-E3FA-4320-9386-F02F018239D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5148064" y="116632"/>
            <a:ext cx="3995936" cy="6264696"/>
            <a:chOff x="621" y="4374"/>
            <a:chExt cx="4320" cy="9000"/>
          </a:xfrm>
        </p:grpSpPr>
        <p:pic>
          <p:nvPicPr>
            <p:cNvPr id="788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1" y="4374"/>
              <a:ext cx="3960" cy="2970"/>
            </a:xfrm>
            <a:prstGeom prst="rect">
              <a:avLst/>
            </a:prstGeom>
            <a:noFill/>
          </p:spPr>
        </p:pic>
        <p:grpSp>
          <p:nvGrpSpPr>
            <p:cNvPr id="78852" name="Group 4"/>
            <p:cNvGrpSpPr>
              <a:grpSpLocks/>
            </p:cNvGrpSpPr>
            <p:nvPr/>
          </p:nvGrpSpPr>
          <p:grpSpPr bwMode="auto">
            <a:xfrm>
              <a:off x="621" y="7614"/>
              <a:ext cx="4320" cy="5760"/>
              <a:chOff x="1314" y="9669"/>
              <a:chExt cx="3420" cy="4605"/>
            </a:xfrm>
          </p:grpSpPr>
          <p:pic>
            <p:nvPicPr>
              <p:cNvPr id="78853" name="Picture 5" descr="IMAG0117(edited)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 l="15401" t="21988" r="19753" b="18443"/>
              <a:stretch>
                <a:fillRect/>
              </a:stretch>
            </p:blipFill>
            <p:spPr bwMode="auto">
              <a:xfrm>
                <a:off x="1314" y="9669"/>
                <a:ext cx="3240" cy="1956"/>
              </a:xfrm>
              <a:prstGeom prst="rect">
                <a:avLst/>
              </a:prstGeom>
              <a:noFill/>
            </p:spPr>
          </p:pic>
          <p:pic>
            <p:nvPicPr>
              <p:cNvPr id="78854" name="Picture 6" descr="IMAG000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7901" t="32872" r="20924" b="18649"/>
              <a:stretch>
                <a:fillRect/>
              </a:stretch>
            </p:blipFill>
            <p:spPr bwMode="auto">
              <a:xfrm>
                <a:off x="1314" y="11934"/>
                <a:ext cx="3300" cy="1825"/>
              </a:xfrm>
              <a:prstGeom prst="rect">
                <a:avLst/>
              </a:prstGeom>
              <a:noFill/>
            </p:spPr>
          </p:pic>
          <p:sp>
            <p:nvSpPr>
              <p:cNvPr id="78855" name="Text Box 7"/>
              <p:cNvSpPr txBox="1">
                <a:spLocks noChangeArrowheads="1"/>
              </p:cNvSpPr>
              <p:nvPr/>
            </p:nvSpPr>
            <p:spPr bwMode="auto">
              <a:xfrm>
                <a:off x="1674" y="11574"/>
                <a:ext cx="30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856" name="Text Box 8"/>
              <p:cNvSpPr txBox="1">
                <a:spLocks noChangeArrowheads="1"/>
              </p:cNvSpPr>
              <p:nvPr/>
            </p:nvSpPr>
            <p:spPr bwMode="auto">
              <a:xfrm>
                <a:off x="1674" y="13914"/>
                <a:ext cx="30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21D-E3FA-4320-9386-F02F018239D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1" name="Заголовок 2"/>
          <p:cNvSpPr>
            <a:spLocks noGrp="1"/>
          </p:cNvSpPr>
          <p:nvPr/>
        </p:nvSpPr>
        <p:spPr>
          <a:xfrm>
            <a:off x="395536" y="2204864"/>
            <a:ext cx="5853336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/>
              <a:t>СОРТ </a:t>
            </a:r>
            <a:br>
              <a:rPr lang="ru-RU" dirty="0" smtClean="0"/>
            </a:br>
            <a:r>
              <a:rPr lang="ru-RU" dirty="0" smtClean="0"/>
              <a:t>ВНИИОЗ 86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СОРТ ВНИИОЗ 76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21602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AG0027"/>
          <p:cNvPicPr/>
          <p:nvPr/>
        </p:nvPicPr>
        <p:blipFill>
          <a:blip r:embed="rId3" cstate="print"/>
          <a:srcRect l="27901" t="37299" r="34875" b="22379"/>
          <a:stretch>
            <a:fillRect/>
          </a:stretch>
        </p:blipFill>
        <p:spPr bwMode="auto">
          <a:xfrm>
            <a:off x="3563888" y="3429000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0102"/>
          <p:cNvPicPr/>
          <p:nvPr/>
        </p:nvPicPr>
        <p:blipFill>
          <a:blip r:embed="rId4" cstate="print"/>
          <a:srcRect l="13950" t="1865" r="13950" b="9325"/>
          <a:stretch>
            <a:fillRect/>
          </a:stretch>
        </p:blipFill>
        <p:spPr bwMode="auto">
          <a:xfrm>
            <a:off x="6228184" y="1628800"/>
            <a:ext cx="215868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21D-E3FA-4320-9386-F02F018239D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СОРТ ВНИИОЗ 31</a:t>
            </a:r>
            <a:endParaRPr lang="ru-RU" dirty="0"/>
          </a:p>
        </p:txBody>
      </p:sp>
      <p:pic>
        <p:nvPicPr>
          <p:cNvPr id="4" name="Рисунок 3" descr="IMAG0079"/>
          <p:cNvPicPr/>
          <p:nvPr/>
        </p:nvPicPr>
        <p:blipFill>
          <a:blip r:embed="rId2" cstate="print"/>
          <a:srcRect l="25110" t="38939" r="20924" b="12308"/>
          <a:stretch>
            <a:fillRect/>
          </a:stretch>
        </p:blipFill>
        <p:spPr bwMode="auto">
          <a:xfrm>
            <a:off x="1187624" y="1988840"/>
            <a:ext cx="36004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0084"/>
          <p:cNvPicPr/>
          <p:nvPr/>
        </p:nvPicPr>
        <p:blipFill>
          <a:blip r:embed="rId3" cstate="print"/>
          <a:srcRect l="12416" t="4382" r="14690" b="10892"/>
          <a:stretch>
            <a:fillRect/>
          </a:stretch>
        </p:blipFill>
        <p:spPr bwMode="auto">
          <a:xfrm>
            <a:off x="5076056" y="1988840"/>
            <a:ext cx="36004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21D-E3FA-4320-9386-F02F018239D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32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21D-E3FA-4320-9386-F02F018239D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Диаграмма сравнения сортов сои.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19872" y="4869160"/>
            <a:ext cx="3528392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ДОКЛАД ОКОНЧЕН.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СПАСИБО ЗА ВНИМАНИЕ!</a:t>
            </a:r>
            <a:endParaRPr lang="ru-RU" sz="2000" dirty="0"/>
          </a:p>
        </p:txBody>
      </p:sp>
      <p:pic>
        <p:nvPicPr>
          <p:cNvPr id="4" name="Рисунок 3" descr="C:\Users\Alex\Desktop\IMG_76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200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21D-E3FA-4320-9386-F02F018239D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</TotalTime>
  <Words>49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Comic Sans MS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Опытное поле ОПХ «Орошаемое».  г. Волгоград, п.Водный</vt:lpstr>
      <vt:lpstr>Презентация PowerPoint</vt:lpstr>
      <vt:lpstr>СОРТ ВНИИОЗ 76</vt:lpstr>
      <vt:lpstr>СОРТ ВНИИОЗ 31</vt:lpstr>
      <vt:lpstr>Диаграмма сравнения сортов сои.</vt:lpstr>
      <vt:lpstr> ДОКЛАД ОКОНЧЕН.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Tania</cp:lastModifiedBy>
  <cp:revision>29</cp:revision>
  <dcterms:created xsi:type="dcterms:W3CDTF">2015-10-07T18:42:39Z</dcterms:created>
  <dcterms:modified xsi:type="dcterms:W3CDTF">2016-11-02T05:08:19Z</dcterms:modified>
</cp:coreProperties>
</file>