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8" r:id="rId4"/>
    <p:sldId id="257" r:id="rId5"/>
    <p:sldId id="262" r:id="rId6"/>
    <p:sldId id="269" r:id="rId7"/>
    <p:sldId id="270" r:id="rId8"/>
    <p:sldId id="271" r:id="rId9"/>
    <p:sldId id="272" r:id="rId10"/>
    <p:sldId id="25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76F6C-0D6C-4EB1-97C7-0A202B052D33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1AB50-635B-436E-AEF4-5521CFCAC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718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39458" indent="-284407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7628" indent="-227526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2679" indent="-227526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7730" indent="-227526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2781" indent="-2275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7833" indent="-2275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2884" indent="-2275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7935" indent="-2275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6DB8267-19D6-44B4-92FC-2692D104DF8A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39458" indent="-284407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7628" indent="-227526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2679" indent="-227526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7730" indent="-227526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2781" indent="-2275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7833" indent="-2275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2884" indent="-2275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7935" indent="-2275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8066E28-9603-460F-B650-7A303E96C923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EC4C-D628-474D-9644-C048EFFC7848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34CF-9405-4878-BDE5-891A9F2F6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86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EC4C-D628-474D-9644-C048EFFC7848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34CF-9405-4878-BDE5-891A9F2F6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84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EC4C-D628-474D-9644-C048EFFC7848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34CF-9405-4878-BDE5-891A9F2F6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036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8586C-7B98-44D6-8447-763B22023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712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EC4C-D628-474D-9644-C048EFFC7848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34CF-9405-4878-BDE5-891A9F2F6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71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EC4C-D628-474D-9644-C048EFFC7848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34CF-9405-4878-BDE5-891A9F2F6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80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EC4C-D628-474D-9644-C048EFFC7848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34CF-9405-4878-BDE5-891A9F2F6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1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EC4C-D628-474D-9644-C048EFFC7848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34CF-9405-4878-BDE5-891A9F2F6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01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EC4C-D628-474D-9644-C048EFFC7848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34CF-9405-4878-BDE5-891A9F2F6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2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EC4C-D628-474D-9644-C048EFFC7848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34CF-9405-4878-BDE5-891A9F2F6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51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EC4C-D628-474D-9644-C048EFFC7848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34CF-9405-4878-BDE5-891A9F2F6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99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EC4C-D628-474D-9644-C048EFFC7848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34CF-9405-4878-BDE5-891A9F2F6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74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BEC4C-D628-474D-9644-C048EFFC7848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534CF-9405-4878-BDE5-891A9F2F6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7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945" y="0"/>
            <a:ext cx="5302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03" y="0"/>
            <a:ext cx="7590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7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3" r="7780"/>
          <a:stretch/>
        </p:blipFill>
        <p:spPr>
          <a:xfrm>
            <a:off x="0" y="0"/>
            <a:ext cx="446546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6" r="6600"/>
          <a:stretch/>
        </p:blipFill>
        <p:spPr>
          <a:xfrm>
            <a:off x="4598642" y="0"/>
            <a:ext cx="4509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1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" y="188640"/>
            <a:ext cx="914400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1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8179"/>
            <a:ext cx="9144000" cy="350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299" y="0"/>
            <a:ext cx="5555402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496624"/>
            <a:ext cx="8748464" cy="4908037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899592" y="1733939"/>
            <a:ext cx="2736304" cy="3927309"/>
            <a:chOff x="899592" y="1733939"/>
            <a:chExt cx="2736304" cy="3927309"/>
          </a:xfrm>
        </p:grpSpPr>
        <p:sp>
          <p:nvSpPr>
            <p:cNvPr id="3" name="Овал 2"/>
            <p:cNvSpPr/>
            <p:nvPr/>
          </p:nvSpPr>
          <p:spPr>
            <a:xfrm>
              <a:off x="2267744" y="4437112"/>
              <a:ext cx="1368152" cy="122413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19800 раз</a:t>
              </a:r>
              <a:endParaRPr lang="ru-RU" sz="1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899592" y="1733939"/>
              <a:ext cx="778609" cy="72582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1075 раз</a:t>
              </a:r>
              <a:endParaRPr lang="ru-RU" sz="1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2699792" y="3501008"/>
              <a:ext cx="864096" cy="80256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935 раз</a:t>
              </a:r>
              <a:endParaRPr lang="ru-RU" sz="1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1475656" y="2567232"/>
              <a:ext cx="720080" cy="501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34 раза</a:t>
              </a:r>
              <a:endParaRPr lang="ru-RU" sz="1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55576" y="188640"/>
            <a:ext cx="6048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площадей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занятых под соей,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(1930-2016 гг.)</a:t>
            </a:r>
          </a:p>
          <a:p>
            <a:pPr algn="ctr"/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3708" y="1733939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Канада</a:t>
            </a:r>
            <a:endParaRPr lang="ru-RU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75756" y="2459765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</a:t>
            </a:r>
            <a:endParaRPr lang="ru-RU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60" y="3689032"/>
            <a:ext cx="1921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Бразилия</a:t>
            </a:r>
            <a:endParaRPr lang="ru-RU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106" y="4869160"/>
            <a:ext cx="21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Аргентина</a:t>
            </a:r>
            <a:endParaRPr lang="ru-RU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615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1349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Процент посевов сои в севообороте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484784"/>
            <a:ext cx="8748464" cy="4908037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475656" y="1564381"/>
            <a:ext cx="6480719" cy="4069222"/>
            <a:chOff x="1611764" y="1592026"/>
            <a:chExt cx="6106799" cy="4069222"/>
          </a:xfrm>
        </p:grpSpPr>
        <p:sp>
          <p:nvSpPr>
            <p:cNvPr id="10" name="Овал 9"/>
            <p:cNvSpPr/>
            <p:nvPr/>
          </p:nvSpPr>
          <p:spPr>
            <a:xfrm>
              <a:off x="2892653" y="4437112"/>
              <a:ext cx="1433244" cy="1224136"/>
            </a:xfrm>
            <a:prstGeom prst="ellipse">
              <a:avLst/>
            </a:prstGeom>
            <a:solidFill>
              <a:srgbClr val="FFD5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72%</a:t>
              </a:r>
              <a:endPara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2951820" y="3501008"/>
              <a:ext cx="1034810" cy="802567"/>
            </a:xfrm>
            <a:prstGeom prst="ellipse">
              <a:avLst/>
            </a:prstGeom>
            <a:solidFill>
              <a:srgbClr val="FFD5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56%</a:t>
              </a:r>
              <a:endPara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1611764" y="2325062"/>
              <a:ext cx="848167" cy="725826"/>
            </a:xfrm>
            <a:prstGeom prst="ellipse">
              <a:avLst/>
            </a:prstGeom>
            <a:solidFill>
              <a:srgbClr val="FFD5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37%</a:t>
              </a:r>
              <a:endPara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6804248" y="1592026"/>
              <a:ext cx="914315" cy="655300"/>
            </a:xfrm>
            <a:prstGeom prst="ellipse">
              <a:avLst/>
            </a:prstGeom>
            <a:solidFill>
              <a:srgbClr val="FFD5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 1%</a:t>
              </a:r>
              <a:endPara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75756" y="2459765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</a:t>
            </a:r>
            <a:endParaRPr lang="ru-RU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3689032"/>
            <a:ext cx="1921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Бразилия</a:t>
            </a:r>
            <a:endParaRPr lang="ru-RU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106" y="4869160"/>
            <a:ext cx="21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Аргентина</a:t>
            </a:r>
            <a:endParaRPr lang="ru-RU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5960" y="1634906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</a:t>
            </a:r>
            <a:endParaRPr lang="ru-RU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128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841" name="Rectangle 329"/>
          <p:cNvSpPr>
            <a:spLocks noGrp="1" noRot="1" noChangeArrowheads="1"/>
          </p:cNvSpPr>
          <p:nvPr>
            <p:ph type="title"/>
          </p:nvPr>
        </p:nvSpPr>
        <p:spPr>
          <a:xfrm>
            <a:off x="755576" y="332656"/>
            <a:ext cx="6048672" cy="74260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zh-CN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Потенциальное производство белков </a:t>
            </a:r>
            <a:br>
              <a:rPr lang="ru-RU" altLang="zh-CN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zh-CN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различными с.-х. секторами  </a:t>
            </a:r>
            <a:endParaRPr lang="ru-RU" alt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44861" name="Group 34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20754"/>
              </p:ext>
            </p:extLst>
          </p:nvPr>
        </p:nvGraphicFramePr>
        <p:xfrm>
          <a:off x="525090" y="1196752"/>
          <a:ext cx="8007350" cy="5218184"/>
        </p:xfrm>
        <a:graphic>
          <a:graphicData uri="http://schemas.openxmlformats.org/drawingml/2006/table">
            <a:tbl>
              <a:tblPr/>
              <a:tblGrid>
                <a:gridCol w="692150"/>
                <a:gridCol w="4646612"/>
                <a:gridCol w="2668588"/>
              </a:tblGrid>
              <a:tr h="30694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Продукция</a:t>
                      </a: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Выход белка, кг/га в год</a:t>
                      </a: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30694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Листовой белок:</a:t>
                      </a:r>
                      <a:endParaRPr kumimoji="0" lang="ru-RU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94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 </a:t>
                      </a: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люцерна</a:t>
                      </a: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2000-4000</a:t>
                      </a: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94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 клевер</a:t>
                      </a: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1500-3000</a:t>
                      </a: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94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  </a:t>
                      </a:r>
                      <a:r>
                        <a:rPr kumimoji="0" lang="ru-RU" altLang="zh-CN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галега</a:t>
                      </a: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 (козлятник)</a:t>
                      </a: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1500-3500</a:t>
                      </a: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94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Запасной белок:</a:t>
                      </a:r>
                      <a:endParaRPr kumimoji="0" lang="ru-RU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0694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 соя</a:t>
                      </a: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500-800</a:t>
                      </a: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0694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 горох</a:t>
                      </a: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0694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 пшеница</a:t>
                      </a: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0694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 картофель</a:t>
                      </a: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0694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 свекла</a:t>
                      </a: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0694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7C0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Белок животных:</a:t>
                      </a:r>
                      <a:endParaRPr kumimoji="0" lang="ru-RU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7C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7C0"/>
                    </a:solidFill>
                  </a:tcPr>
                </a:tc>
              </a:tr>
              <a:tr h="30694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7C0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  молоко коровье</a:t>
                      </a: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7C0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115</a:t>
                      </a: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7C0"/>
                    </a:solidFill>
                  </a:tcPr>
                </a:tc>
              </a:tr>
              <a:tr h="30694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7C0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  яйца куриные</a:t>
                      </a: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7C0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7C0"/>
                    </a:solidFill>
                  </a:tcPr>
                </a:tc>
              </a:tr>
              <a:tr h="30694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7C0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  говядина  с:                                               </a:t>
                      </a: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7C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7C0"/>
                    </a:solidFill>
                  </a:tcPr>
                </a:tc>
              </a:tr>
              <a:tr h="30694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7C0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                      культурных пастбищ                                                        </a:t>
                      </a: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7C0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7C0"/>
                    </a:solidFill>
                  </a:tcPr>
                </a:tc>
              </a:tr>
              <a:tr h="30694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7C0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                      природных пастбищ</a:t>
                      </a: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7C0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7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240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950" name="Rectangle 366"/>
          <p:cNvSpPr>
            <a:spLocks noGrp="1" noRot="1" noChangeArrowheads="1"/>
          </p:cNvSpPr>
          <p:nvPr>
            <p:ph type="title"/>
          </p:nvPr>
        </p:nvSpPr>
        <p:spPr>
          <a:xfrm>
            <a:off x="179388" y="333375"/>
            <a:ext cx="7777162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zh-CN" sz="1400" b="0" dirty="0" smtClean="0"/>
              <a:t>                    Основные группы нежелательных соединений в семенах </a:t>
            </a:r>
            <a:br>
              <a:rPr lang="ru-RU" altLang="zh-CN" sz="1400" b="0" dirty="0" smtClean="0"/>
            </a:br>
            <a:r>
              <a:rPr lang="ru-RU" altLang="zh-CN" sz="1400" b="0" dirty="0" smtClean="0"/>
              <a:t>         бобовых (а), масличных (б),зерновых (в) культур и в их листовой массе (г)</a:t>
            </a:r>
            <a:endParaRPr lang="ru-RU" altLang="ru-RU" sz="1400" b="0" dirty="0" smtClean="0"/>
          </a:p>
        </p:txBody>
      </p:sp>
      <p:graphicFrame>
        <p:nvGraphicFramePr>
          <p:cNvPr id="1348095" name="Group 5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689165"/>
              </p:ext>
            </p:extLst>
          </p:nvPr>
        </p:nvGraphicFramePr>
        <p:xfrm>
          <a:off x="179388" y="1484313"/>
          <a:ext cx="8675687" cy="5121276"/>
        </p:xfrm>
        <a:graphic>
          <a:graphicData uri="http://schemas.openxmlformats.org/drawingml/2006/table">
            <a:tbl>
              <a:tblPr/>
              <a:tblGrid>
                <a:gridCol w="1233487"/>
                <a:gridCol w="2541588"/>
                <a:gridCol w="1397000"/>
                <a:gridCol w="3503612"/>
              </a:tblGrid>
              <a:tr h="457257">
                <a:tc gridSpan="2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Соединения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indent="3175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823913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2319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39888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31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Источник происхождения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Основные проявления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274354">
                <a:tc rowSpan="7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Белки: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Ингибиторы амилазы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Ингибирование амилаз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274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Ингибиторы протеазы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а, б, в, г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Ингибирование протеаз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274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Лектины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а, б, в, г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Нарушение всасывания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274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Пенообразователи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Тимпания жвачных животных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274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Белки-аллергены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а, б, в, г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Аллергия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274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Токсичные аминокислоты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а,  г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Неврологические расстройства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274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Липоксидаза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а, б, в, г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Разрушение витамина 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457257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Полифенолы: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Флавоноиды</a:t>
                      </a:r>
                      <a:r>
                        <a:rPr kumimoji="0" lang="ru-RU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, танины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а, б, в, г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Комплекс проявлений на переваримость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7257">
                <a:tc rowSpan="5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Гликозиды: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Сапонины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а, б,  г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Комплекс проявлений на переваримость и плодовитость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274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Цианогенные гликозиды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а, б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Неврологические расстройства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274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Глюкозинолаты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а, б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 Канцерогенное действие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274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альфа-Галактозиды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а, б, в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 Метеоризм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274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Вещества, вызывающие фавизм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Гемолитическая анемия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57257">
                <a:tc gridSpan="2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Алкалоиды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а, б,  г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Неврологические расстройства и действия, вызывающие уродства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4354">
                <a:tc gridSpan="2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Фитаты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Хелатирование минеральных в-в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443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264</Words>
  <Application>Microsoft Office PowerPoint</Application>
  <PresentationFormat>Экран (4:3)</PresentationFormat>
  <Paragraphs>108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Потенциальное производство белков  различными с.-х. секторами  </vt:lpstr>
      <vt:lpstr>                    Основные группы нежелательных соединений в семенах           бобовых (а), масличных (б),зерновых (в) культур и в их листовой массе (г)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Николай</cp:lastModifiedBy>
  <cp:revision>9</cp:revision>
  <dcterms:created xsi:type="dcterms:W3CDTF">2016-10-28T09:34:53Z</dcterms:created>
  <dcterms:modified xsi:type="dcterms:W3CDTF">2016-11-01T07:34:45Z</dcterms:modified>
</cp:coreProperties>
</file>