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9" r:id="rId6"/>
    <p:sldId id="257" r:id="rId7"/>
    <p:sldId id="263" r:id="rId8"/>
    <p:sldId id="267" r:id="rId9"/>
    <p:sldId id="268" r:id="rId10"/>
    <p:sldId id="271" r:id="rId11"/>
    <p:sldId id="269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9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1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3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6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9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1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2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4"/>
            <a:ext cx="6400799" cy="17525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3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12" y="274646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2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6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6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8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1"/>
            <a:ext cx="4040189" cy="63975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3" indent="0">
              <a:buNone/>
              <a:defRPr sz="1900" b="1"/>
            </a:lvl2pPr>
            <a:lvl3pPr marL="914326" indent="0">
              <a:buNone/>
              <a:defRPr sz="1800" b="1"/>
            </a:lvl3pPr>
            <a:lvl4pPr marL="1371489" indent="0">
              <a:buNone/>
              <a:defRPr sz="1800" b="1"/>
            </a:lvl4pPr>
            <a:lvl5pPr marL="1828651" indent="0">
              <a:buNone/>
              <a:defRPr sz="1800" b="1"/>
            </a:lvl5pPr>
            <a:lvl6pPr marL="2285813" indent="0">
              <a:buNone/>
              <a:defRPr sz="1800" b="1"/>
            </a:lvl6pPr>
            <a:lvl7pPr marL="2742976" indent="0">
              <a:buNone/>
              <a:defRPr sz="1800" b="1"/>
            </a:lvl7pPr>
            <a:lvl8pPr marL="3200139" indent="0">
              <a:buNone/>
              <a:defRPr sz="1800" b="1"/>
            </a:lvl8pPr>
            <a:lvl9pPr marL="36573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9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21"/>
            <a:ext cx="4041774" cy="63975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3" indent="0">
              <a:buNone/>
              <a:defRPr sz="1900" b="1"/>
            </a:lvl2pPr>
            <a:lvl3pPr marL="914326" indent="0">
              <a:buNone/>
              <a:defRPr sz="1800" b="1"/>
            </a:lvl3pPr>
            <a:lvl4pPr marL="1371489" indent="0">
              <a:buNone/>
              <a:defRPr sz="1800" b="1"/>
            </a:lvl4pPr>
            <a:lvl5pPr marL="1828651" indent="0">
              <a:buNone/>
              <a:defRPr sz="1800" b="1"/>
            </a:lvl5pPr>
            <a:lvl6pPr marL="2285813" indent="0">
              <a:buNone/>
              <a:defRPr sz="1800" b="1"/>
            </a:lvl6pPr>
            <a:lvl7pPr marL="2742976" indent="0">
              <a:buNone/>
              <a:defRPr sz="1800" b="1"/>
            </a:lvl7pPr>
            <a:lvl8pPr marL="3200139" indent="0">
              <a:buNone/>
              <a:defRPr sz="1800" b="1"/>
            </a:lvl8pPr>
            <a:lvl9pPr marL="36573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4" cy="395129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7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6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4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6" indent="0">
              <a:buNone/>
              <a:defRPr sz="1000"/>
            </a:lvl3pPr>
            <a:lvl4pPr marL="1371489" indent="0">
              <a:buNone/>
              <a:defRPr sz="1000"/>
            </a:lvl4pPr>
            <a:lvl5pPr marL="1828651" indent="0">
              <a:buNone/>
              <a:defRPr sz="1000"/>
            </a:lvl5pPr>
            <a:lvl6pPr marL="2285813" indent="0">
              <a:buNone/>
              <a:defRPr sz="1000"/>
            </a:lvl6pPr>
            <a:lvl7pPr marL="2742976" indent="0">
              <a:buNone/>
              <a:defRPr sz="1000"/>
            </a:lvl7pPr>
            <a:lvl8pPr marL="3200139" indent="0">
              <a:buNone/>
              <a:defRPr sz="1000"/>
            </a:lvl8pPr>
            <a:lvl9pPr marL="36573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4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300" y="4800603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300" y="612781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63" indent="0">
              <a:buNone/>
              <a:defRPr sz="2900"/>
            </a:lvl2pPr>
            <a:lvl3pPr marL="914326" indent="0">
              <a:buNone/>
              <a:defRPr sz="2300"/>
            </a:lvl3pPr>
            <a:lvl4pPr marL="1371489" indent="0">
              <a:buNone/>
              <a:defRPr sz="1900"/>
            </a:lvl4pPr>
            <a:lvl5pPr marL="1828651" indent="0">
              <a:buNone/>
              <a:defRPr sz="1900"/>
            </a:lvl5pPr>
            <a:lvl6pPr marL="2285813" indent="0">
              <a:buNone/>
              <a:defRPr sz="1900"/>
            </a:lvl6pPr>
            <a:lvl7pPr marL="2742976" indent="0">
              <a:buNone/>
              <a:defRPr sz="1900"/>
            </a:lvl7pPr>
            <a:lvl8pPr marL="3200139" indent="0">
              <a:buNone/>
              <a:defRPr sz="1900"/>
            </a:lvl8pPr>
            <a:lvl9pPr marL="36573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300" y="5367344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6" indent="0">
              <a:buNone/>
              <a:defRPr sz="1000"/>
            </a:lvl3pPr>
            <a:lvl4pPr marL="1371489" indent="0">
              <a:buNone/>
              <a:defRPr sz="1000"/>
            </a:lvl4pPr>
            <a:lvl5pPr marL="1828651" indent="0">
              <a:buNone/>
              <a:defRPr sz="1000"/>
            </a:lvl5pPr>
            <a:lvl6pPr marL="2285813" indent="0">
              <a:buNone/>
              <a:defRPr sz="1000"/>
            </a:lvl6pPr>
            <a:lvl7pPr marL="2742976" indent="0">
              <a:buNone/>
              <a:defRPr sz="1000"/>
            </a:lvl7pPr>
            <a:lvl8pPr marL="3200139" indent="0">
              <a:buNone/>
              <a:defRPr sz="1000"/>
            </a:lvl8pPr>
            <a:lvl9pPr marL="36573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4642"/>
            <a:ext cx="8229601" cy="1143001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3" y="1600202"/>
            <a:ext cx="8229601" cy="4525966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1" cy="365123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12D8-EE27-4BEF-88EC-63372AF89C29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14" y="6356355"/>
            <a:ext cx="2895599" cy="365123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5"/>
            <a:ext cx="2133601" cy="365123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CA07-09E3-4DE9-8503-BFE5C9F9F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5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7" algn="l" defTabSz="91432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9" indent="-228582" algn="l" defTabSz="9143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2" indent="-228582" algn="l" defTabSz="9143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5" indent="-228582" algn="l" defTabSz="9143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8" indent="-228582" algn="l" defTabSz="9143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1" indent="-228582" algn="l" defTabSz="9143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3" indent="-228582" algn="l" defTabSz="9143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1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9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1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9938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5" y="274641"/>
            <a:ext cx="8208910" cy="4234481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FFFF00"/>
                </a:solidFill>
                <a:latin typeface="Monotype Corsiva" pitchFamily="66" charset="0"/>
              </a:rPr>
              <a:t>Продуктивность и качество  овса в смешанных </a:t>
            </a:r>
            <a:r>
              <a:rPr lang="ru-RU" sz="2900" b="1" dirty="0" smtClean="0">
                <a:solidFill>
                  <a:srgbClr val="FFFF00"/>
                </a:solidFill>
                <a:latin typeface="Monotype Corsiva" pitchFamily="66" charset="0"/>
              </a:rPr>
              <a:t> посевах  с </a:t>
            </a:r>
            <a:r>
              <a:rPr lang="ru-RU" sz="2900" b="1" dirty="0">
                <a:solidFill>
                  <a:srgbClr val="FFFF00"/>
                </a:solidFill>
                <a:latin typeface="Monotype Corsiva" pitchFamily="66" charset="0"/>
              </a:rPr>
              <a:t>люпином</a:t>
            </a:r>
            <a:br>
              <a:rPr lang="ru-RU" sz="29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900" b="1" dirty="0">
                <a:solidFill>
                  <a:srgbClr val="FFFF00"/>
                </a:solidFill>
              </a:rPr>
              <a:t/>
            </a:r>
            <a:br>
              <a:rPr lang="ru-RU" sz="2900" b="1" dirty="0">
                <a:solidFill>
                  <a:srgbClr val="FFFF00"/>
                </a:solidFill>
              </a:rPr>
            </a:br>
            <a:r>
              <a:rPr lang="ru-RU" sz="1900" b="1" dirty="0" err="1">
                <a:solidFill>
                  <a:srgbClr val="FFFF00"/>
                </a:solidFill>
              </a:rPr>
              <a:t>А.М.Тысленко</a:t>
            </a:r>
            <a:r>
              <a:rPr lang="ru-RU" sz="1900" b="1" dirty="0">
                <a:solidFill>
                  <a:srgbClr val="FFFF00"/>
                </a:solidFill>
              </a:rPr>
              <a:t>, </a:t>
            </a:r>
            <a:r>
              <a:rPr lang="ru-RU" sz="1900" b="1" dirty="0" err="1">
                <a:solidFill>
                  <a:srgbClr val="FFFF00"/>
                </a:solidFill>
              </a:rPr>
              <a:t>М.Н.Новиков</a:t>
            </a:r>
            <a:r>
              <a:rPr lang="ru-RU" sz="1900" b="1" dirty="0">
                <a:solidFill>
                  <a:srgbClr val="FFFF00"/>
                </a:solidFill>
              </a:rPr>
              <a:t>, </a:t>
            </a:r>
            <a:r>
              <a:rPr lang="ru-RU" sz="1900" b="1" dirty="0" err="1">
                <a:solidFill>
                  <a:srgbClr val="FFFF00"/>
                </a:solidFill>
              </a:rPr>
              <a:t>В.Н.Баринов</a:t>
            </a:r>
            <a:r>
              <a:rPr lang="ru-RU" sz="1900" b="1" dirty="0">
                <a:solidFill>
                  <a:srgbClr val="FFFF00"/>
                </a:solidFill>
              </a:rPr>
              <a:t/>
            </a:r>
            <a:br>
              <a:rPr lang="ru-RU" sz="1900" b="1" dirty="0">
                <a:solidFill>
                  <a:srgbClr val="FFFF00"/>
                </a:solidFill>
              </a:rPr>
            </a:br>
            <a:r>
              <a:rPr lang="ru-RU" sz="1900" b="1" i="1" dirty="0">
                <a:solidFill>
                  <a:srgbClr val="FFFF00"/>
                </a:solidFill>
              </a:rPr>
              <a:t>Всероссийский НИИ органических удобрений и торфа </a:t>
            </a:r>
            <a:r>
              <a:rPr lang="ru-RU" sz="1900" b="1" i="1" dirty="0" err="1">
                <a:solidFill>
                  <a:srgbClr val="FFFF00"/>
                </a:solidFill>
              </a:rPr>
              <a:t>Россельхозакадемии</a:t>
            </a:r>
            <a:r>
              <a:rPr lang="ru-RU" sz="1900" b="1" i="1" dirty="0">
                <a:solidFill>
                  <a:srgbClr val="FFFF00"/>
                </a:solidFill>
              </a:rPr>
              <a:t/>
            </a:r>
            <a:br>
              <a:rPr lang="ru-RU" sz="1900" b="1" i="1" dirty="0">
                <a:solidFill>
                  <a:srgbClr val="FFFF00"/>
                </a:solidFill>
              </a:rPr>
            </a:br>
            <a:r>
              <a:rPr lang="ru-RU" sz="1900" b="1" i="1" dirty="0" err="1">
                <a:solidFill>
                  <a:srgbClr val="FFFF00"/>
                </a:solidFill>
              </a:rPr>
              <a:t>г.Владимир</a:t>
            </a:r>
            <a:endParaRPr lang="ru-RU" sz="2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Таблица 4. Структура урожая зелёной массы (0,5 м2)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18890"/>
              </p:ext>
            </p:extLst>
          </p:nvPr>
        </p:nvGraphicFramePr>
        <p:xfrm>
          <a:off x="457200" y="1268761"/>
          <a:ext cx="8229600" cy="5424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520"/>
                <a:gridCol w="720080"/>
                <a:gridCol w="792088"/>
                <a:gridCol w="720080"/>
                <a:gridCol w="720080"/>
                <a:gridCol w="720080"/>
                <a:gridCol w="792088"/>
                <a:gridCol w="792088"/>
                <a:gridCol w="648072"/>
                <a:gridCol w="730424"/>
              </a:tblGrid>
              <a:tr h="360039">
                <a:tc rowSpan="3">
                  <a:txBody>
                    <a:bodyPr/>
                    <a:lstStyle/>
                    <a:p>
                      <a:r>
                        <a:rPr lang="ru-RU" sz="1200" b="1" dirty="0" smtClean="0"/>
                        <a:t>Вариант опыта</a:t>
                      </a:r>
                      <a:endParaRPr lang="ru-RU" sz="1200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Количество растений,</a:t>
                      </a:r>
                      <a:r>
                        <a:rPr lang="ru-RU" sz="1200" b="1" baseline="0" dirty="0" smtClean="0"/>
                        <a:t> шт.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Вес растений, г</a:t>
                      </a:r>
                      <a:endParaRPr lang="ru-RU" sz="1200" b="1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83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люпина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овса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 смесях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всходы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уборка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всходы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уборка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всходы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уборка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люпина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овса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смесях</a:t>
                      </a:r>
                      <a:endParaRPr lang="ru-RU" sz="11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1 – люпин 75%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2800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2800</a:t>
                      </a:r>
                      <a:endParaRPr lang="ru-RU" sz="1100" b="1" dirty="0"/>
                    </a:p>
                  </a:txBody>
                  <a:tcPr/>
                </a:tc>
              </a:tr>
              <a:tr h="172968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1 + 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170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154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1090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2200</a:t>
                      </a:r>
                      <a:endParaRPr lang="ru-RU" sz="1100" b="1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1 + 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2260</a:t>
                      </a:r>
                      <a:endParaRPr lang="ru-RU" sz="1100" b="1" dirty="0"/>
                    </a:p>
                  </a:txBody>
                  <a:tcPr/>
                </a:tc>
              </a:tr>
              <a:tr h="230872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1 + овёс Друг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164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1180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1160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2340</a:t>
                      </a:r>
                      <a:endParaRPr lang="ru-RU" sz="1100" b="1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1 + овёс Друг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2130</a:t>
                      </a:r>
                      <a:endParaRPr lang="ru-RU" sz="11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Фон 1 + овёс Анастасия 50%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164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1090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1080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2170</a:t>
                      </a:r>
                      <a:endParaRPr lang="ru-RU" sz="1100" b="1" dirty="0"/>
                    </a:p>
                  </a:txBody>
                  <a:tcPr/>
                </a:tc>
              </a:tr>
              <a:tr h="244976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Фон 1 + овёс Анастасия 25%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2150</a:t>
                      </a:r>
                      <a:endParaRPr lang="ru-RU" sz="1100" b="1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Фон 2 – люпин 50%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2280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2280</a:t>
                      </a:r>
                      <a:endParaRPr lang="ru-RU" sz="1100" b="1" dirty="0"/>
                    </a:p>
                  </a:txBody>
                  <a:tcPr/>
                </a:tc>
              </a:tr>
              <a:tr h="230872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2 + 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1070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2380</a:t>
                      </a:r>
                      <a:endParaRPr lang="ru-RU" sz="1100" b="1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2 + овёс 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1930</a:t>
                      </a:r>
                      <a:endParaRPr lang="ru-RU" sz="11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2 + овёс Друг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27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137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2380</a:t>
                      </a:r>
                      <a:endParaRPr lang="ru-RU" sz="1100" b="1" dirty="0"/>
                    </a:p>
                  </a:txBody>
                  <a:tcPr/>
                </a:tc>
              </a:tr>
              <a:tr h="24497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Фон 2 + овёс Друг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1290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2210</a:t>
                      </a:r>
                      <a:endParaRPr lang="ru-RU" sz="1100" b="1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Фон</a:t>
                      </a:r>
                      <a:r>
                        <a:rPr lang="ru-RU" sz="900" b="1" baseline="0" dirty="0" smtClean="0"/>
                        <a:t> 2 + овёс Анастасия 50%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25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125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1030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2160</a:t>
                      </a:r>
                      <a:endParaRPr lang="ru-RU" sz="1100" b="1" dirty="0"/>
                    </a:p>
                  </a:txBody>
                  <a:tcPr/>
                </a:tc>
              </a:tr>
              <a:tr h="15886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Фон 2 + овёс Анастасия 25%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29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1050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1170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2220</a:t>
                      </a:r>
                      <a:endParaRPr lang="ru-RU" sz="1100" b="1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Овёс,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baseline="0" dirty="0" err="1" smtClean="0"/>
                        <a:t>Астор</a:t>
                      </a:r>
                      <a:r>
                        <a:rPr lang="ru-RU" sz="1100" b="1" baseline="0" dirty="0" smtClean="0"/>
                        <a:t>  100%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198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820</a:t>
                      </a:r>
                      <a:endParaRPr lang="ru-RU" sz="11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Овёс,  Друг 100%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212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1020</a:t>
                      </a:r>
                      <a:endParaRPr lang="ru-RU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Овёс,  Анастасия 100%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204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192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800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1020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91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188641"/>
            <a:ext cx="8229601" cy="5760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Таблица 5. Продуктивность укосного урожая смешанных посевов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025513"/>
              </p:ext>
            </p:extLst>
          </p:nvPr>
        </p:nvGraphicFramePr>
        <p:xfrm>
          <a:off x="395536" y="980728"/>
          <a:ext cx="8229600" cy="57503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10544"/>
                <a:gridCol w="792088"/>
                <a:gridCol w="792088"/>
                <a:gridCol w="792088"/>
                <a:gridCol w="792088"/>
                <a:gridCol w="864096"/>
                <a:gridCol w="864096"/>
                <a:gridCol w="792088"/>
                <a:gridCol w="73042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 опыта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Урожай зелёной</a:t>
                      </a:r>
                      <a:r>
                        <a:rPr lang="ru-RU" sz="1000" baseline="0" dirty="0" smtClean="0"/>
                        <a:t> массы, ц/га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Сухое вещество,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Урожай сухого вещества,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Прибавка сухого вещества к вар.1,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Выход кормовых ед. на 1 га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Выход белка, ц/га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Обеспеченность белком, г/</a:t>
                      </a:r>
                      <a:r>
                        <a:rPr lang="ru-RU" sz="1000" dirty="0" err="1" smtClean="0"/>
                        <a:t>к.ед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Выход валовой энергии, ГДж</a:t>
                      </a:r>
                      <a:endParaRPr lang="ru-RU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Фон 1- люпин, норма высева 75%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375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4920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12,5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254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134</a:t>
                      </a:r>
                      <a:endParaRPr lang="ru-RU" sz="1000" b="1" dirty="0"/>
                    </a:p>
                  </a:txBody>
                  <a:tcPr/>
                </a:tc>
              </a:tr>
              <a:tr h="29133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+ овёс  </a:t>
                      </a:r>
                      <a:r>
                        <a:rPr lang="ru-RU" sz="1000" b="1" dirty="0" err="1" smtClean="0"/>
                        <a:t>Астор</a:t>
                      </a:r>
                      <a:r>
                        <a:rPr lang="ru-RU" sz="1000" b="1" dirty="0" smtClean="0"/>
                        <a:t>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164</a:t>
                      </a:r>
                      <a:endParaRPr lang="ru-RU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</a:t>
                      </a:r>
                      <a:r>
                        <a:rPr lang="ru-RU" sz="1000" b="1" baseline="0" dirty="0" smtClean="0"/>
                        <a:t> 1 + овёс  </a:t>
                      </a:r>
                      <a:r>
                        <a:rPr lang="ru-RU" sz="1000" b="1" baseline="0" dirty="0" err="1" smtClean="0"/>
                        <a:t>Астор</a:t>
                      </a:r>
                      <a:r>
                        <a:rPr lang="ru-RU" sz="1000" b="1" baseline="0" dirty="0" smtClean="0"/>
                        <a:t>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328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6480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177</a:t>
                      </a:r>
                      <a:endParaRPr lang="ru-RU" sz="1000" b="1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+ овёс  Друг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5700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156</a:t>
                      </a:r>
                      <a:endParaRPr lang="ru-RU" sz="10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+ овёс  Друг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6300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172</a:t>
                      </a:r>
                      <a:endParaRPr lang="ru-RU" sz="10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+ овёс  Анастасия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6180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10,2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169</a:t>
                      </a:r>
                      <a:endParaRPr lang="ru-RU" sz="10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+ овёс  Анастасия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5760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7,8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157</a:t>
                      </a:r>
                      <a:endParaRPr lang="ru-RU" sz="10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</a:t>
                      </a:r>
                      <a:r>
                        <a:rPr lang="ru-RU" sz="1000" b="1" baseline="0" dirty="0" smtClean="0"/>
                        <a:t> - люпин 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76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3720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10,3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102</a:t>
                      </a:r>
                      <a:endParaRPr lang="ru-RU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 </a:t>
                      </a:r>
                      <a:r>
                        <a:rPr lang="ru-RU" sz="1000" b="1" dirty="0" err="1" smtClean="0"/>
                        <a:t>Астор</a:t>
                      </a:r>
                      <a:r>
                        <a:rPr lang="ru-RU" sz="1000" b="1" dirty="0" smtClean="0"/>
                        <a:t>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5100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190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139</a:t>
                      </a:r>
                      <a:endParaRPr lang="ru-RU" sz="1000" b="1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 </a:t>
                      </a:r>
                      <a:r>
                        <a:rPr lang="ru-RU" sz="1000" b="1" dirty="0" err="1" smtClean="0"/>
                        <a:t>Астор</a:t>
                      </a:r>
                      <a:r>
                        <a:rPr lang="ru-RU" sz="1000" b="1" dirty="0" smtClean="0"/>
                        <a:t>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5580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152</a:t>
                      </a:r>
                      <a:endParaRPr lang="ru-RU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</a:t>
                      </a:r>
                      <a:r>
                        <a:rPr lang="ru-RU" sz="1000" b="1" baseline="0" dirty="0" smtClean="0"/>
                        <a:t>  Друг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6840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11,3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187</a:t>
                      </a:r>
                      <a:endParaRPr lang="ru-RU" sz="1000" b="1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 Друг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6420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153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175</a:t>
                      </a:r>
                      <a:endParaRPr lang="ru-RU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 Анастасия 50%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6600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10,9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180</a:t>
                      </a:r>
                      <a:endParaRPr lang="ru-RU" sz="1000" b="1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 Анастасия 25%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6840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10,1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187</a:t>
                      </a:r>
                      <a:endParaRPr lang="ru-RU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Овёс  </a:t>
                      </a:r>
                      <a:r>
                        <a:rPr lang="ru-RU" sz="1000" b="1" dirty="0" err="1" smtClean="0"/>
                        <a:t>Астор</a:t>
                      </a:r>
                      <a:r>
                        <a:rPr lang="ru-RU" sz="1000" b="1" dirty="0" smtClean="0"/>
                        <a:t>  100%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2450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2,4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</a:t>
                      </a:r>
                      <a:endParaRPr lang="ru-RU" sz="1000" b="1" dirty="0"/>
                    </a:p>
                  </a:txBody>
                  <a:tcPr/>
                </a:tc>
              </a:tr>
              <a:tr h="1882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Овёс  Друг  100%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37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3200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3,2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105</a:t>
                      </a:r>
                      <a:endParaRPr lang="ru-RU" sz="1000" b="1" dirty="0"/>
                    </a:p>
                  </a:txBody>
                  <a:tcPr/>
                </a:tc>
              </a:tr>
              <a:tr h="2324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Овёс  Анастасия</a:t>
                      </a:r>
                      <a:r>
                        <a:rPr lang="ru-RU" sz="1000" b="1" baseline="0" dirty="0" smtClean="0"/>
                        <a:t>  100%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49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2450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2,1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</a:t>
                      </a:r>
                      <a:endParaRPr lang="ru-RU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НСР</a:t>
                      </a:r>
                      <a:r>
                        <a:rPr lang="ru-RU" sz="900" b="1" dirty="0" smtClean="0"/>
                        <a:t>05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213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53" y="260649"/>
            <a:ext cx="8229601" cy="1143001"/>
          </a:xfrm>
        </p:spPr>
        <p:txBody>
          <a:bodyPr>
            <a:normAutofit/>
          </a:bodyPr>
          <a:lstStyle/>
          <a:p>
            <a:r>
              <a:rPr lang="ru-RU" sz="1900" b="1" dirty="0"/>
              <a:t>Таблица 6</a:t>
            </a:r>
            <a:r>
              <a:rPr lang="ru-RU" sz="1900" b="1" dirty="0" smtClean="0"/>
              <a:t>. </a:t>
            </a:r>
            <a:r>
              <a:rPr lang="ru-RU" sz="1900" b="1" dirty="0"/>
              <a:t>Элементы структуры зерновой продуктивности смешанных посевов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79773"/>
              </p:ext>
            </p:extLst>
          </p:nvPr>
        </p:nvGraphicFramePr>
        <p:xfrm>
          <a:off x="1187639" y="1484793"/>
          <a:ext cx="6074415" cy="4749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192"/>
                <a:gridCol w="1076326"/>
                <a:gridCol w="900431"/>
                <a:gridCol w="900431"/>
                <a:gridCol w="788035"/>
              </a:tblGrid>
              <a:tr h="5915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Варианты опыта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Весовое соотношение в урожае,%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Масса 1000 семян,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люпин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овёс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люпин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овёс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1.Фон 1 - люпин 75%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2.Фон 1 + овёс Астор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3.Фон 1 + овёс Астор 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4.Фон 1 + овёс Друг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5.Фон 1 + овёс Друг 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6.Фон 1 + овёс Анастасия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7.Фон 1 + овёс Анастасия 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8.Фон 2 – люпин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9.Фон 2 + овёс Астор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10.Фон 2 + овёс Астор 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11.Фон 2 + овёс Друг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12.Фон 2 + овёс Друг 25%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13.Фон 2 + овёс Анастасия 50%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14.Фон 2 + овёс Анастасия 25%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19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15.Овёс  Астор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197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16.Овёс  Друг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94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17.Овёс  Анастасия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41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Таблица 7</a:t>
            </a:r>
            <a:r>
              <a:rPr lang="ru-RU" sz="1900" b="1" dirty="0" smtClean="0"/>
              <a:t>. </a:t>
            </a:r>
            <a:r>
              <a:rPr lang="ru-RU" sz="1900" b="1" dirty="0"/>
              <a:t>Зерновая продуктивность смешанных посевов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676068" cy="456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021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13" y="274642"/>
            <a:ext cx="8229601" cy="38024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          Таким образом, в современной экономической ситуации в стране для многих сельскохозяйственных предприятий и фермерских хозяйств смешанные посевы овса с люпином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позволят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заготовлять в достаточном объёме дешёвые, сбалансированные по белку и энергии концентрированные, грубые и сочные (</a:t>
            </a:r>
            <a:r>
              <a:rPr lang="ru-RU" sz="1800" b="1" i="1" dirty="0" err="1" smtClean="0">
                <a:solidFill>
                  <a:schemeClr val="bg2">
                    <a:lumMod val="50000"/>
                  </a:schemeClr>
                </a:solidFill>
              </a:rPr>
              <a:t>зерносенаж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, силос) корма.</a:t>
            </a:r>
            <a:b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           Учитывая,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ч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то в смешанных посевах возможно получать без применения удобрений и средств защиты растений высококачественное, экологически чистое зерно овса, то, кроме зернофуража, его можно использовать в качестве продовольственного, в том числе в сфере диетического питания, а также в элитном семеноводстве.</a:t>
            </a:r>
            <a:endParaRPr lang="ru-RU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i="1" dirty="0"/>
              <a:t>Благодарю за внимание!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нп.поле2012\P106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7" y="-315416"/>
            <a:ext cx="10404479" cy="78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6643" y="1758193"/>
            <a:ext cx="5710201" cy="630936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pPr algn="ctr"/>
            <a:r>
              <a:rPr lang="ru-RU" sz="3500" b="1" i="1" dirty="0">
                <a:solidFill>
                  <a:srgbClr val="0070C0"/>
                </a:solidFill>
                <a:latin typeface="Comic Sans MS" pitchFamily="66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564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/>
              <a:t>Последовательность формирования смешанных посевов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>
                <a:solidFill>
                  <a:srgbClr val="00B050"/>
                </a:solidFill>
              </a:rPr>
              <a:t>Определение целевого назначения смешанных посевов;</a:t>
            </a:r>
          </a:p>
          <a:p>
            <a:r>
              <a:rPr lang="ru-RU" sz="1900" dirty="0">
                <a:solidFill>
                  <a:srgbClr val="00B050"/>
                </a:solidFill>
              </a:rPr>
              <a:t>Технологическое решение поставленной задачи, включающее  подбор компонентов на уровне вида, сорта растений, установление их соотношения, требований к условиям произрастания и агротехнических приёмов возделывания для получения заданных параметров продукции.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1836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Цели, для достижения которых создаются смешанные посевы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b="1" i="1" dirty="0">
                <a:solidFill>
                  <a:srgbClr val="00B050"/>
                </a:solidFill>
              </a:rPr>
              <a:t>Увеличение урожая сухого вещества надземной массы и зернофуража с единицы посевной площади;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Увеличение выхода белка, кормовых единиц;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Получение высококачественного корма, сбалансированного по содержанию основных питательных веществ;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Увеличение </a:t>
            </a:r>
            <a:r>
              <a:rPr lang="ru-RU" sz="1400" b="1" i="1" dirty="0" err="1">
                <a:solidFill>
                  <a:srgbClr val="00B050"/>
                </a:solidFill>
              </a:rPr>
              <a:t>поедаемости</a:t>
            </a:r>
            <a:r>
              <a:rPr lang="ru-RU" sz="1400" b="1" i="1" dirty="0">
                <a:solidFill>
                  <a:srgbClr val="00B050"/>
                </a:solidFill>
              </a:rPr>
              <a:t> корма животными;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Получение биологической массы, пригодной для приготовления силоса, сенажа, сена;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Снижение затрат на производство кормов;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Снижение амплитуды </a:t>
            </a:r>
            <a:r>
              <a:rPr lang="ru-RU" sz="1400" b="1" i="1" dirty="0" smtClean="0">
                <a:solidFill>
                  <a:srgbClr val="00B050"/>
                </a:solidFill>
              </a:rPr>
              <a:t>колебания продуктивности </a:t>
            </a:r>
            <a:r>
              <a:rPr lang="ru-RU" sz="1400" b="1" i="1" dirty="0">
                <a:solidFill>
                  <a:srgbClr val="00B050"/>
                </a:solidFill>
              </a:rPr>
              <a:t>монокультур в зависимости от климатических условий;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Повышение эффективности использования ресурсов климата;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Проведение биологической борьбы с сегетальными видами растений, болезнями и вредителями компонентов смеси;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Получение высококачественных семян;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Получение экологически чистой продукции, пригодной для диетического питания;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Улучшение плодородия почв;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Повышение эрозионной устойчивости </a:t>
            </a:r>
            <a:r>
              <a:rPr lang="ru-RU" sz="1400" b="1" i="1" dirty="0" err="1" smtClean="0">
                <a:solidFill>
                  <a:srgbClr val="00B050"/>
                </a:solidFill>
              </a:rPr>
              <a:t>агроландшафтов</a:t>
            </a:r>
            <a:r>
              <a:rPr lang="ru-RU" sz="1400" b="1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Снижение затрат на применение удобрений и средств защиты растений;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Сохранение окружающей среды;</a:t>
            </a:r>
          </a:p>
          <a:p>
            <a:r>
              <a:rPr lang="ru-RU" sz="1400" b="1" i="1" dirty="0">
                <a:solidFill>
                  <a:srgbClr val="00B050"/>
                </a:solidFill>
              </a:rPr>
              <a:t>Повышение рентабельности производства.</a:t>
            </a:r>
            <a:endParaRPr lang="ru-RU" sz="1400" b="1" i="1" dirty="0">
              <a:solidFill>
                <a:srgbClr val="C00000"/>
              </a:solidFill>
            </a:endParaRPr>
          </a:p>
          <a:p>
            <a:r>
              <a:rPr lang="ru-RU" sz="1400" b="1" i="1" u="sng" dirty="0">
                <a:solidFill>
                  <a:srgbClr val="C00000"/>
                </a:solidFill>
              </a:rPr>
              <a:t>Обычно эти цели при внедрении смешанных посевов решаются </a:t>
            </a:r>
            <a:r>
              <a:rPr lang="ru-RU" sz="1400" b="1" i="1" u="sng" dirty="0" smtClean="0">
                <a:solidFill>
                  <a:srgbClr val="C00000"/>
                </a:solidFill>
              </a:rPr>
              <a:t>одновременно.</a:t>
            </a:r>
            <a:endParaRPr lang="ru-RU" sz="1400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4643"/>
            <a:ext cx="8229601" cy="56206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Подбор культур для смешанных посевов</a:t>
            </a:r>
            <a:endParaRPr lang="ru-RU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</a:rPr>
              <a:t>Чем хуже почвенно-климатические условия, чем ниже уровень техногенной обеспеченности </a:t>
            </a:r>
            <a:r>
              <a:rPr lang="ru-RU" sz="900" i="1" dirty="0" err="1" smtClean="0">
                <a:solidFill>
                  <a:schemeClr val="accent6">
                    <a:lumMod val="50000"/>
                  </a:schemeClr>
                </a:solidFill>
              </a:rPr>
              <a:t>агрофитоценозов</a:t>
            </a: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</a:rPr>
              <a:t>, тем шире должен быть диапазон приспособительных и </a:t>
            </a:r>
            <a:r>
              <a:rPr lang="ru-RU" sz="900" i="1" dirty="0" err="1" smtClean="0">
                <a:solidFill>
                  <a:schemeClr val="accent6">
                    <a:lumMod val="50000"/>
                  </a:schemeClr>
                </a:solidFill>
              </a:rPr>
              <a:t>средообразующих</a:t>
            </a: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</a:rPr>
              <a:t> возможностей составляющих смешанные посевы видов и сортов. При конструировании адаптивных </a:t>
            </a:r>
            <a:r>
              <a:rPr lang="ru-RU" sz="900" i="1" dirty="0" err="1" smtClean="0">
                <a:solidFill>
                  <a:schemeClr val="accent6">
                    <a:lumMod val="50000"/>
                  </a:schemeClr>
                </a:solidFill>
              </a:rPr>
              <a:t>агроэкосистем</a:t>
            </a: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</a:rPr>
              <a:t> стоит задача повысить роль видовых и внутривидовых взаимодействий с целью расширения диапазона потребляемых (особенно малодоступных) ресурсов окружающей среды. (</a:t>
            </a:r>
            <a:r>
              <a:rPr lang="ru-RU" sz="900" i="1" dirty="0" err="1" smtClean="0">
                <a:solidFill>
                  <a:schemeClr val="accent6">
                    <a:lumMod val="50000"/>
                  </a:schemeClr>
                </a:solidFill>
              </a:rPr>
              <a:t>А.А.Жученко</a:t>
            </a:r>
            <a:r>
              <a:rPr lang="ru-RU" sz="900" i="1" dirty="0" smtClean="0">
                <a:solidFill>
                  <a:schemeClr val="accent6">
                    <a:lumMod val="50000"/>
                  </a:schemeClr>
                </a:solidFill>
              </a:rPr>
              <a:t>. 2000)</a:t>
            </a:r>
            <a:endParaRPr lang="ru-RU" sz="9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50"/>
            <a:ext cx="4040189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21"/>
            <a:ext cx="4041774" cy="885767"/>
          </a:xfrm>
        </p:spPr>
        <p:txBody>
          <a:bodyPr>
            <a:noAutofit/>
          </a:bodyPr>
          <a:lstStyle/>
          <a:p>
            <a:r>
              <a:rPr lang="ru-RU" sz="900" i="1" dirty="0" smtClean="0">
                <a:solidFill>
                  <a:srgbClr val="0070C0"/>
                </a:solidFill>
              </a:rPr>
              <a:t>Для продуктивного партнёрства овса, отличающегося мочковатой корневой системой, прямостоячими узкими листьями, с относительно низким коэффициентом транспирации, высокой фотосинтезирующей способностью, близким периодом вегетации, адаптационными свойствами устойчивости к весенним похолоданиям и другим стрессовым ситуациям наряду с викой и горохом наиболее приемлем узколистный люпин. Культура, обладающая мощной, </a:t>
            </a:r>
            <a:r>
              <a:rPr lang="ru-RU" sz="900" i="1" dirty="0">
                <a:solidFill>
                  <a:srgbClr val="0070C0"/>
                </a:solidFill>
              </a:rPr>
              <a:t>г</a:t>
            </a:r>
            <a:r>
              <a:rPr lang="ru-RU" sz="900" i="1" dirty="0" smtClean="0">
                <a:solidFill>
                  <a:srgbClr val="0070C0"/>
                </a:solidFill>
              </a:rPr>
              <a:t>лубоко проникающей в почву корневой системой, </a:t>
            </a:r>
            <a:r>
              <a:rPr lang="ru-RU" sz="900" i="1" dirty="0">
                <a:solidFill>
                  <a:srgbClr val="0070C0"/>
                </a:solidFill>
              </a:rPr>
              <a:t>с</a:t>
            </a:r>
            <a:r>
              <a:rPr lang="ru-RU" sz="900" i="1" dirty="0" smtClean="0">
                <a:solidFill>
                  <a:srgbClr val="0070C0"/>
                </a:solidFill>
              </a:rPr>
              <a:t>пособной вступать в симбиоз со штаммами клубеньковых бактерий, а также отличающаяся способностью осуществлять процесс фотосинтеза при рассеянном свете.</a:t>
            </a:r>
            <a:endParaRPr lang="ru-RU" sz="900" i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7" y="2780927"/>
            <a:ext cx="4041774" cy="2885257"/>
          </a:xfrm>
        </p:spPr>
      </p:pic>
    </p:spTree>
    <p:extLst>
      <p:ext uri="{BB962C8B-B14F-4D97-AF65-F5344CB8AC3E}">
        <p14:creationId xmlns:p14="http://schemas.microsoft.com/office/powerpoint/2010/main" val="24563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59485"/>
            <a:ext cx="9649072" cy="68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MingLiU" pitchFamily="49" charset="-120"/>
                <a:ea typeface="MingLiU" pitchFamily="49" charset="-120"/>
              </a:rPr>
              <a:t>Компоненты смесей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о</a:t>
            </a:r>
            <a:r>
              <a:rPr lang="ru-RU" sz="1400" dirty="0" smtClean="0"/>
              <a:t>вёс </a:t>
            </a:r>
            <a:r>
              <a:rPr lang="ru-RU" sz="1400" dirty="0"/>
              <a:t>посевной:</a:t>
            </a:r>
            <a:r>
              <a:rPr lang="ru-RU" sz="1400" dirty="0">
                <a:solidFill>
                  <a:srgbClr val="00B050"/>
                </a:solidFill>
              </a:rPr>
              <a:t> </a:t>
            </a:r>
            <a:r>
              <a:rPr lang="ru-RU" sz="1400" i="1" dirty="0">
                <a:solidFill>
                  <a:srgbClr val="00B050"/>
                </a:solidFill>
              </a:rPr>
              <a:t>сорта Друг, </a:t>
            </a:r>
            <a:r>
              <a:rPr lang="ru-RU" sz="1400" i="1" dirty="0" err="1">
                <a:solidFill>
                  <a:srgbClr val="00B050"/>
                </a:solidFill>
              </a:rPr>
              <a:t>Астор</a:t>
            </a:r>
            <a:r>
              <a:rPr lang="ru-RU" sz="1400" i="1" dirty="0">
                <a:solidFill>
                  <a:srgbClr val="00B050"/>
                </a:solidFill>
              </a:rPr>
              <a:t>, Анастасия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50"/>
            <a:ext cx="4040189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л</a:t>
            </a:r>
            <a:r>
              <a:rPr lang="ru-RU" sz="1400" dirty="0" smtClean="0"/>
              <a:t>юпин </a:t>
            </a:r>
            <a:r>
              <a:rPr lang="ru-RU" sz="1400" dirty="0"/>
              <a:t>узколистный: </a:t>
            </a:r>
            <a:r>
              <a:rPr lang="ru-RU" sz="1400" i="1" dirty="0">
                <a:solidFill>
                  <a:srgbClr val="0070C0"/>
                </a:solidFill>
              </a:rPr>
              <a:t>сорт Кристалл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7" y="2634853"/>
            <a:ext cx="4041774" cy="3031332"/>
          </a:xfrm>
        </p:spPr>
      </p:pic>
    </p:spTree>
    <p:extLst>
      <p:ext uri="{BB962C8B-B14F-4D97-AF65-F5344CB8AC3E}">
        <p14:creationId xmlns:p14="http://schemas.microsoft.com/office/powerpoint/2010/main" val="1627991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Таблица 1. </a:t>
            </a:r>
            <a:r>
              <a:rPr lang="ru-RU" sz="1900" b="1" dirty="0" smtClean="0"/>
              <a:t>Урожайность </a:t>
            </a:r>
            <a:r>
              <a:rPr lang="ru-RU" sz="1900" b="1" dirty="0"/>
              <a:t>смешанных посевов овса с люпином в зависимости от норм высева семян, ц/га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63535"/>
              </p:ext>
            </p:extLst>
          </p:nvPr>
        </p:nvGraphicFramePr>
        <p:xfrm>
          <a:off x="1043611" y="1530895"/>
          <a:ext cx="6078223" cy="3980134"/>
        </p:xfrm>
        <a:graphic>
          <a:graphicData uri="http://schemas.openxmlformats.org/drawingml/2006/table">
            <a:tbl>
              <a:tblPr firstRow="1" firstCol="1" bandRow="1"/>
              <a:tblGrid>
                <a:gridCol w="921383"/>
                <a:gridCol w="734060"/>
                <a:gridCol w="746761"/>
                <a:gridCol w="734695"/>
                <a:gridCol w="735331"/>
                <a:gridCol w="735331"/>
                <a:gridCol w="735331"/>
                <a:gridCol w="735331"/>
              </a:tblGrid>
              <a:tr h="3927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 высева, % от оптимальной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Урожай зелёной массы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Урожай сухого вещества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Прибавка от смесей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Урожай зерна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Прибавка от смесей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урожаю люпина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урожаю овса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урожаю люпина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урожаю овса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100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75 + овёс 25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50 + овёс 50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25 + овёс 75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24,8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Овёс 100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100 + овёс 100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33,8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100 + овёс 75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458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34,2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100 + овёс 50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15,1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Люпин 100 + овёс 25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448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33,5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64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Таблица 2.Продуктивность смешанных </a:t>
            </a:r>
            <a:r>
              <a:rPr lang="ru-RU" sz="1800" b="1" dirty="0" err="1" smtClean="0"/>
              <a:t>агроценозов</a:t>
            </a:r>
            <a:r>
              <a:rPr lang="ru-RU" sz="1800" b="1" dirty="0" smtClean="0"/>
              <a:t> овса и узколистного люпина различной плотности, 2002-2003 гг., ц/га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88888"/>
              </p:ext>
            </p:extLst>
          </p:nvPr>
        </p:nvGraphicFramePr>
        <p:xfrm>
          <a:off x="395536" y="1484784"/>
          <a:ext cx="8229599" cy="4752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0545"/>
                <a:gridCol w="936104"/>
                <a:gridCol w="1080119"/>
                <a:gridCol w="864096"/>
                <a:gridCol w="936104"/>
                <a:gridCol w="936104"/>
                <a:gridCol w="792088"/>
                <a:gridCol w="874439"/>
              </a:tblGrid>
              <a:tr h="136027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Варианты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Урожай зелёной массы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Урожай сухого вещества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Прибавка от смесей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Урожай зерна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</a:rPr>
                        <a:t>Прибавка от смесей</a:t>
                      </a:r>
                      <a:endParaRPr lang="ru-RU" sz="1000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40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7030A0"/>
                          </a:solidFill>
                        </a:rPr>
                        <a:t>к урожаю овса</a:t>
                      </a:r>
                      <a:endParaRPr lang="ru-RU" sz="1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7030A0"/>
                          </a:solidFill>
                        </a:rPr>
                        <a:t>к урожаю люпина 100%</a:t>
                      </a:r>
                      <a:endParaRPr lang="ru-RU" sz="1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7030A0"/>
                          </a:solidFill>
                        </a:rPr>
                        <a:t>к урожаю овса</a:t>
                      </a:r>
                      <a:endParaRPr lang="ru-RU" sz="1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</a:rPr>
                        <a:t>к 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</a:rPr>
                        <a:t>урожаю люпина 100%</a:t>
                      </a:r>
                      <a:endParaRPr lang="ru-RU" sz="10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1 -  люпин 100%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381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22,2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1+ овёс 50%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370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21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38,0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14,4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15,8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1+ овёс 25%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89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34,7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11,1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12,5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– люпин 75%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375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75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17,5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50%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339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35,3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11,7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13,1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2 + овёс 25%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336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32,4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10,2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3 – люпин 50%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343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15,8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46273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3 + овёс 50%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349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32,0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9,8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46273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Фон 3 + овёс 25%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347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83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31,0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7,4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8,8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45720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Овёс 100%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240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79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23,6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</a:tr>
              <a:tr h="309728">
                <a:tc>
                  <a:txBody>
                    <a:bodyPr/>
                    <a:lstStyle/>
                    <a:p>
                      <a:pPr algn="l"/>
                      <a:r>
                        <a:rPr lang="ru-RU" sz="1000" b="1" smtClean="0"/>
                        <a:t>НСР</a:t>
                      </a:r>
                      <a:r>
                        <a:rPr lang="ru-RU" sz="800" b="1" smtClean="0"/>
                        <a:t>05</a:t>
                      </a:r>
                      <a:r>
                        <a:rPr lang="ru-RU" sz="1000" b="1" smtClean="0"/>
                        <a:t>, </a:t>
                      </a:r>
                      <a:r>
                        <a:rPr lang="ru-RU" sz="1000" b="1" dirty="0" smtClean="0"/>
                        <a:t>ц/га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22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2,2</a:t>
                      </a:r>
                      <a:endParaRPr lang="ru-RU" sz="1000" b="1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000" b="1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91439" marR="91439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53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Таблица 3.Вегетационный период растений смешанных посевов, дней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63957"/>
              </p:ext>
            </p:extLst>
          </p:nvPr>
        </p:nvGraphicFramePr>
        <p:xfrm>
          <a:off x="457200" y="1600200"/>
          <a:ext cx="8229600" cy="741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86701"/>
              </p:ext>
            </p:extLst>
          </p:nvPr>
        </p:nvGraphicFramePr>
        <p:xfrm>
          <a:off x="1524000" y="1196752"/>
          <a:ext cx="6096000" cy="5224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904"/>
                <a:gridCol w="936104"/>
                <a:gridCol w="1080120"/>
                <a:gridCol w="936104"/>
                <a:gridCol w="959768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Вариант опыта</a:t>
                      </a:r>
                      <a:endParaRPr lang="ru-RU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Укосная</a:t>
                      </a:r>
                      <a:r>
                        <a:rPr lang="ru-RU" sz="1200" b="1" baseline="0" dirty="0" smtClean="0"/>
                        <a:t> спелость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Полная спелость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люпина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овса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люпина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овса</a:t>
                      </a:r>
                      <a:endParaRPr lang="ru-RU" sz="1200" b="1" dirty="0"/>
                    </a:p>
                  </a:txBody>
                  <a:tcPr/>
                </a:tc>
              </a:tr>
              <a:tr h="21020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Фон 1- люпин, норма высева 75%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</a:tr>
              <a:tr h="24677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</a:t>
                      </a:r>
                      <a:r>
                        <a:rPr lang="ru-RU" sz="1050" b="1" baseline="0" dirty="0" smtClean="0"/>
                        <a:t> + овёс </a:t>
                      </a:r>
                      <a:r>
                        <a:rPr lang="ru-RU" sz="1050" b="1" baseline="0" dirty="0" err="1" smtClean="0"/>
                        <a:t>Астор</a:t>
                      </a:r>
                      <a:r>
                        <a:rPr lang="ru-RU" sz="1050" b="1" baseline="0" dirty="0" smtClean="0"/>
                        <a:t>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93</a:t>
                      </a:r>
                      <a:endParaRPr lang="ru-RU" sz="1050" b="1" dirty="0"/>
                    </a:p>
                  </a:txBody>
                  <a:tcPr/>
                </a:tc>
              </a:tr>
              <a:tr h="28334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 + 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93</a:t>
                      </a:r>
                      <a:endParaRPr lang="ru-RU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 + овёс Друг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93</a:t>
                      </a:r>
                      <a:endParaRPr lang="ru-RU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 + овёс Друг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93</a:t>
                      </a:r>
                      <a:endParaRPr lang="ru-RU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 + овёс Анастасия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93</a:t>
                      </a:r>
                      <a:endParaRPr lang="ru-RU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1 + овёс Анастасия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– люпин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+ овёс 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+ 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+ овёс Друг</a:t>
                      </a:r>
                      <a:r>
                        <a:rPr lang="ru-RU" sz="1050" b="1" baseline="0" dirty="0" smtClean="0"/>
                        <a:t>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</a:t>
                      </a:r>
                      <a:r>
                        <a:rPr lang="ru-RU" sz="1050" b="1" baseline="0" dirty="0" smtClean="0"/>
                        <a:t> + овёс Друг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+ овёс Анастасия 50%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Фон 2 + овёс Анастасия 25%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95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5259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Овёс </a:t>
                      </a:r>
                      <a:r>
                        <a:rPr lang="ru-RU" sz="1050" b="1" dirty="0" err="1" smtClean="0"/>
                        <a:t>Астор</a:t>
                      </a:r>
                      <a:r>
                        <a:rPr lang="ru-RU" sz="1050" b="1" dirty="0" smtClean="0"/>
                        <a:t> 100%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Овёс Друг 100%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/>
                        <a:t>Овёс Анастасия</a:t>
                      </a:r>
                      <a:r>
                        <a:rPr lang="ru-RU" sz="1050" b="1" baseline="0" dirty="0" smtClean="0"/>
                        <a:t> 100%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80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91</a:t>
                      </a:r>
                      <a:endParaRPr lang="ru-RU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782</TotalTime>
  <Words>1737</Words>
  <Application>Microsoft Office PowerPoint</Application>
  <PresentationFormat>Экран (4:3)</PresentationFormat>
  <Paragraphs>746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Продуктивность и качество  овса в смешанных  посевах  с люпином  А.М.Тысленко, М.Н.Новиков, В.Н.Баринов Всероссийский НИИ органических удобрений и торфа Россельхозакадемии г.Владимир</vt:lpstr>
      <vt:lpstr>Последовательность формирования смешанных посевов</vt:lpstr>
      <vt:lpstr>Цели, для достижения которых создаются смешанные посевы </vt:lpstr>
      <vt:lpstr>Подбор культур для смешанных посевов</vt:lpstr>
      <vt:lpstr>Презентация PowerPoint</vt:lpstr>
      <vt:lpstr>Компоненты смесей</vt:lpstr>
      <vt:lpstr>Таблица 1. Урожайность смешанных посевов овса с люпином в зависимости от норм высева семян, ц/га</vt:lpstr>
      <vt:lpstr>Таблица 2.Продуктивность смешанных агроценозов овса и узколистного люпина различной плотности, 2002-2003 гг., ц/га</vt:lpstr>
      <vt:lpstr>Таблица 3.Вегетационный период растений смешанных посевов, дней</vt:lpstr>
      <vt:lpstr>Таблица 4. Структура урожая зелёной массы (0,5 м2)</vt:lpstr>
      <vt:lpstr>Таблица 5. Продуктивность укосного урожая смешанных посевов</vt:lpstr>
      <vt:lpstr>Таблица 6. Элементы структуры зерновой продуктивности смешанных посевов</vt:lpstr>
      <vt:lpstr>Таблица 7. Зерновая продуктивность смешанных посевов</vt:lpstr>
      <vt:lpstr>           Таким образом, в современной экономической ситуации в стране для многих сельскохозяйственных предприятий и фермерских хозяйств смешанные посевы овса с люпином позволят заготовлять в достаточном объёме дешёвые, сбалансированные по белку и энергии концентрированные, грубые и сочные (зерносенаж, силос) корма.             Учитывая, что в смешанных посевах возможно получать без применения удобрений и средств защиты растений высококачественное, экологически чистое зерно овса, то, кроме зернофуража, его можно использовать в качестве продовольственного, в том числе в сфере диетического питания, а также в элитном семеноводстве.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2013-06-29T13:32:35Z</dcterms:created>
  <dcterms:modified xsi:type="dcterms:W3CDTF">2013-06-30T19:38:23Z</dcterms:modified>
</cp:coreProperties>
</file>