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24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3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  <p:sldMasterId id="2147483690" r:id="rId3"/>
    <p:sldMasterId id="2147483704" r:id="rId4"/>
    <p:sldMasterId id="2147483718" r:id="rId5"/>
    <p:sldMasterId id="2147483732" r:id="rId6"/>
    <p:sldMasterId id="2147483746" r:id="rId7"/>
    <p:sldMasterId id="2147483760" r:id="rId8"/>
    <p:sldMasterId id="2147483773" r:id="rId9"/>
    <p:sldMasterId id="2147483786" r:id="rId10"/>
    <p:sldMasterId id="2147483799" r:id="rId11"/>
    <p:sldMasterId id="2147483812" r:id="rId12"/>
    <p:sldMasterId id="2147483825" r:id="rId13"/>
    <p:sldMasterId id="2147483838" r:id="rId14"/>
    <p:sldMasterId id="2147483864" r:id="rId15"/>
    <p:sldMasterId id="2147483877" r:id="rId16"/>
    <p:sldMasterId id="2147483890" r:id="rId17"/>
    <p:sldMasterId id="2147483903" r:id="rId18"/>
    <p:sldMasterId id="2147483917" r:id="rId19"/>
  </p:sldMasterIdLst>
  <p:notesMasterIdLst>
    <p:notesMasterId r:id="rId69"/>
  </p:notesMasterIdLst>
  <p:sldIdLst>
    <p:sldId id="446" r:id="rId20"/>
    <p:sldId id="408" r:id="rId21"/>
    <p:sldId id="447" r:id="rId22"/>
    <p:sldId id="448" r:id="rId23"/>
    <p:sldId id="449" r:id="rId24"/>
    <p:sldId id="424" r:id="rId25"/>
    <p:sldId id="423" r:id="rId26"/>
    <p:sldId id="450" r:id="rId27"/>
    <p:sldId id="411" r:id="rId28"/>
    <p:sldId id="452" r:id="rId29"/>
    <p:sldId id="453" r:id="rId30"/>
    <p:sldId id="454" r:id="rId31"/>
    <p:sldId id="455" r:id="rId32"/>
    <p:sldId id="429" r:id="rId33"/>
    <p:sldId id="456" r:id="rId34"/>
    <p:sldId id="444" r:id="rId35"/>
    <p:sldId id="428" r:id="rId36"/>
    <p:sldId id="421" r:id="rId37"/>
    <p:sldId id="410" r:id="rId38"/>
    <p:sldId id="426" r:id="rId39"/>
    <p:sldId id="458" r:id="rId40"/>
    <p:sldId id="463" r:id="rId41"/>
    <p:sldId id="413" r:id="rId42"/>
    <p:sldId id="422" r:id="rId43"/>
    <p:sldId id="440" r:id="rId44"/>
    <p:sldId id="432" r:id="rId45"/>
    <p:sldId id="457" r:id="rId46"/>
    <p:sldId id="414" r:id="rId47"/>
    <p:sldId id="415" r:id="rId48"/>
    <p:sldId id="416" r:id="rId49"/>
    <p:sldId id="434" r:id="rId50"/>
    <p:sldId id="451" r:id="rId51"/>
    <p:sldId id="441" r:id="rId52"/>
    <p:sldId id="442" r:id="rId53"/>
    <p:sldId id="392" r:id="rId54"/>
    <p:sldId id="395" r:id="rId55"/>
    <p:sldId id="435" r:id="rId56"/>
    <p:sldId id="436" r:id="rId57"/>
    <p:sldId id="417" r:id="rId58"/>
    <p:sldId id="462" r:id="rId59"/>
    <p:sldId id="393" r:id="rId60"/>
    <p:sldId id="460" r:id="rId61"/>
    <p:sldId id="461" r:id="rId62"/>
    <p:sldId id="437" r:id="rId63"/>
    <p:sldId id="438" r:id="rId64"/>
    <p:sldId id="439" r:id="rId65"/>
    <p:sldId id="443" r:id="rId66"/>
    <p:sldId id="464" r:id="rId67"/>
    <p:sldId id="465" r:id="rId6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3366"/>
    <a:srgbClr val="003300"/>
    <a:srgbClr val="CC9900"/>
    <a:srgbClr val="CCCC00"/>
    <a:srgbClr val="0066FF"/>
    <a:srgbClr val="3366FF"/>
    <a:srgbClr val="A5002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06" autoAdjust="0"/>
    <p:restoredTop sz="94576" autoAdjust="0"/>
  </p:normalViewPr>
  <p:slideViewPr>
    <p:cSldViewPr snapToGrid="0">
      <p:cViewPr>
        <p:scale>
          <a:sx n="75" d="100"/>
          <a:sy n="75" d="100"/>
        </p:scale>
        <p:origin x="-51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61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hPercent val="100"/>
      <c:depthPercent val="100"/>
      <c:perspective val="30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23501577287066291"/>
          <c:y val="5.8139534883721193E-2"/>
          <c:w val="0.74763406940063093"/>
          <c:h val="0.60465116279069764"/>
        </c:manualLayout>
      </c:layout>
      <c:bar3DChart>
        <c:barDir val="col"/>
        <c:grouping val="standard"/>
        <c:ser>
          <c:idx val="1"/>
          <c:order val="0"/>
          <c:spPr>
            <a:solidFill>
              <a:srgbClr val="993366"/>
            </a:solidFill>
            <a:ln w="22409">
              <a:solidFill>
                <a:srgbClr val="000000"/>
              </a:solidFill>
              <a:prstDash val="solid"/>
            </a:ln>
          </c:spPr>
          <c:cat>
            <c:strRef>
              <c:f>Лист1!$A$1:$A$7</c:f>
              <c:strCache>
                <c:ptCount val="7"/>
                <c:pt idx="0">
                  <c:v>Европа</c:v>
                </c:pt>
                <c:pt idx="1">
                  <c:v>Азия</c:v>
                </c:pt>
                <c:pt idx="2">
                  <c:v>Африка</c:v>
                </c:pt>
                <c:pt idx="3">
                  <c:v>Северная Америка</c:v>
                </c:pt>
                <c:pt idx="4">
                  <c:v>Южная Америка</c:v>
                </c:pt>
                <c:pt idx="5">
                  <c:v>Австралия</c:v>
                </c:pt>
                <c:pt idx="6">
                  <c:v>Россия</c:v>
                </c:pt>
              </c:strCache>
            </c:strRef>
          </c:cat>
          <c:val>
            <c:numRef>
              <c:f>Лист1!$C$1:$C$7</c:f>
              <c:numCache>
                <c:formatCode>General</c:formatCode>
                <c:ptCount val="7"/>
                <c:pt idx="0">
                  <c:v>6075</c:v>
                </c:pt>
                <c:pt idx="1">
                  <c:v>4765</c:v>
                </c:pt>
                <c:pt idx="2">
                  <c:v>1486</c:v>
                </c:pt>
                <c:pt idx="3">
                  <c:v>1682</c:v>
                </c:pt>
                <c:pt idx="4">
                  <c:v>389</c:v>
                </c:pt>
                <c:pt idx="5">
                  <c:v>109</c:v>
                </c:pt>
                <c:pt idx="6">
                  <c:v>2924</c:v>
                </c:pt>
              </c:numCache>
            </c:numRef>
          </c:val>
        </c:ser>
        <c:dLbls/>
        <c:shape val="box"/>
        <c:axId val="107940864"/>
        <c:axId val="107975424"/>
        <c:axId val="105458304"/>
      </c:bar3DChart>
      <c:catAx>
        <c:axId val="107940864"/>
        <c:scaling>
          <c:orientation val="minMax"/>
        </c:scaling>
        <c:axPos val="b"/>
        <c:numFmt formatCode="General" sourceLinked="1"/>
        <c:tickLblPos val="low"/>
        <c:spPr>
          <a:ln w="5603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2519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07975424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107975424"/>
        <c:scaling>
          <c:orientation val="minMax"/>
        </c:scaling>
        <c:axPos val="l"/>
        <c:majorGridlines>
          <c:spPr>
            <a:ln w="5603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560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519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07940864"/>
        <c:crosses val="autoZero"/>
        <c:crossBetween val="between"/>
      </c:valAx>
      <c:serAx>
        <c:axId val="105458304"/>
        <c:scaling>
          <c:orientation val="minMax"/>
        </c:scaling>
        <c:delete val="1"/>
        <c:axPos val="b"/>
        <c:tickLblPos val="none"/>
        <c:crossAx val="107975424"/>
        <c:crosses val="autoZero"/>
      </c:serAx>
      <c:spPr>
        <a:noFill/>
        <a:ln w="25386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519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hPercent val="100"/>
      <c:depthPercent val="100"/>
      <c:perspective val="30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5520282186948894"/>
          <c:y val="2.2959183673469545E-2"/>
          <c:w val="0.8447971781305148"/>
          <c:h val="0.76275510204082086"/>
        </c:manualLayout>
      </c:layout>
      <c:bar3DChart>
        <c:barDir val="col"/>
        <c:grouping val="standard"/>
        <c:ser>
          <c:idx val="0"/>
          <c:order val="0"/>
          <c:spPr>
            <a:solidFill>
              <a:srgbClr val="9999FF"/>
            </a:solidFill>
            <a:ln w="22592">
              <a:solidFill>
                <a:srgbClr val="000000"/>
              </a:solidFill>
              <a:prstDash val="solid"/>
            </a:ln>
          </c:spPr>
          <c:cat>
            <c:strRef>
              <c:f>Лист1!$A$1:$A$9</c:f>
              <c:strCache>
                <c:ptCount val="9"/>
                <c:pt idx="0">
                  <c:v>1910-е</c:v>
                </c:pt>
                <c:pt idx="1">
                  <c:v>1920-е</c:v>
                </c:pt>
                <c:pt idx="2">
                  <c:v>1930-е</c:v>
                </c:pt>
                <c:pt idx="3">
                  <c:v>1940-е</c:v>
                </c:pt>
                <c:pt idx="4">
                  <c:v>1950-е</c:v>
                </c:pt>
                <c:pt idx="5">
                  <c:v>1960-е</c:v>
                </c:pt>
                <c:pt idx="6">
                  <c:v>1970-е</c:v>
                </c:pt>
                <c:pt idx="7">
                  <c:v>1980-е</c:v>
                </c:pt>
                <c:pt idx="8">
                  <c:v>1990-е</c:v>
                </c:pt>
              </c:strCache>
            </c:strRef>
          </c:cat>
          <c:val>
            <c:numRef>
              <c:f>Лист1!$B$1:$B$9</c:f>
              <c:numCache>
                <c:formatCode>General</c:formatCode>
                <c:ptCount val="9"/>
                <c:pt idx="0">
                  <c:v>182</c:v>
                </c:pt>
                <c:pt idx="1">
                  <c:v>3418</c:v>
                </c:pt>
                <c:pt idx="2">
                  <c:v>806</c:v>
                </c:pt>
                <c:pt idx="3">
                  <c:v>426</c:v>
                </c:pt>
                <c:pt idx="4">
                  <c:v>452</c:v>
                </c:pt>
                <c:pt idx="5">
                  <c:v>109</c:v>
                </c:pt>
                <c:pt idx="6">
                  <c:v>177</c:v>
                </c:pt>
                <c:pt idx="7">
                  <c:v>152</c:v>
                </c:pt>
                <c:pt idx="8">
                  <c:v>120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22592">
              <a:solidFill>
                <a:srgbClr val="000000"/>
              </a:solidFill>
              <a:prstDash val="solid"/>
            </a:ln>
          </c:spPr>
          <c:cat>
            <c:strRef>
              <c:f>Лист1!$A$1:$A$9</c:f>
              <c:strCache>
                <c:ptCount val="9"/>
                <c:pt idx="0">
                  <c:v>1910-е</c:v>
                </c:pt>
                <c:pt idx="1">
                  <c:v>1920-е</c:v>
                </c:pt>
                <c:pt idx="2">
                  <c:v>1930-е</c:v>
                </c:pt>
                <c:pt idx="3">
                  <c:v>1940-е</c:v>
                </c:pt>
                <c:pt idx="4">
                  <c:v>1950-е</c:v>
                </c:pt>
                <c:pt idx="5">
                  <c:v>1960-е</c:v>
                </c:pt>
                <c:pt idx="6">
                  <c:v>1970-е</c:v>
                </c:pt>
                <c:pt idx="7">
                  <c:v>1980-е</c:v>
                </c:pt>
                <c:pt idx="8">
                  <c:v>1990-е</c:v>
                </c:pt>
              </c:strCache>
            </c:strRef>
          </c:cat>
          <c:val>
            <c:numRef>
              <c:f>Лист1!$C$1:$C$9</c:f>
              <c:numCache>
                <c:formatCode>General</c:formatCode>
                <c:ptCount val="9"/>
                <c:pt idx="0">
                  <c:v>31</c:v>
                </c:pt>
                <c:pt idx="1">
                  <c:v>315</c:v>
                </c:pt>
                <c:pt idx="2">
                  <c:v>292</c:v>
                </c:pt>
                <c:pt idx="3">
                  <c:v>189</c:v>
                </c:pt>
                <c:pt idx="4">
                  <c:v>218</c:v>
                </c:pt>
                <c:pt idx="5">
                  <c:v>432</c:v>
                </c:pt>
                <c:pt idx="6">
                  <c:v>997</c:v>
                </c:pt>
                <c:pt idx="7">
                  <c:v>612</c:v>
                </c:pt>
                <c:pt idx="8">
                  <c:v>719</c:v>
                </c:pt>
              </c:numCache>
            </c:numRef>
          </c:val>
        </c:ser>
        <c:dLbls/>
        <c:shape val="box"/>
        <c:axId val="105702144"/>
        <c:axId val="105703680"/>
        <c:axId val="93665472"/>
      </c:bar3DChart>
      <c:catAx>
        <c:axId val="105702144"/>
        <c:scaling>
          <c:orientation val="minMax"/>
        </c:scaling>
        <c:axPos val="b"/>
        <c:numFmt formatCode="General" sourceLinked="1"/>
        <c:tickLblPos val="low"/>
        <c:spPr>
          <a:ln w="5650">
            <a:solidFill>
              <a:srgbClr val="000000"/>
            </a:solidFill>
            <a:prstDash val="solid"/>
          </a:ln>
        </c:spPr>
        <c:txPr>
          <a:bodyPr rot="-2820000" vert="horz"/>
          <a:lstStyle/>
          <a:p>
            <a:pPr>
              <a:defRPr sz="214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05703680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105703680"/>
        <c:scaling>
          <c:orientation val="minMax"/>
        </c:scaling>
        <c:axPos val="l"/>
        <c:majorGridlines>
          <c:spPr>
            <a:ln w="5650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125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Число образцов</a:t>
                </a:r>
              </a:p>
            </c:rich>
          </c:tx>
          <c:layout>
            <c:manualLayout>
              <c:xMode val="edge"/>
              <c:yMode val="edge"/>
              <c:x val="4.0564349662951138E-2"/>
              <c:y val="0.13775504866015459"/>
            </c:manualLayout>
          </c:layout>
          <c:spPr>
            <a:noFill/>
            <a:ln w="45187">
              <a:noFill/>
            </a:ln>
          </c:spPr>
        </c:title>
        <c:numFmt formatCode="General" sourceLinked="1"/>
        <c:tickLblPos val="nextTo"/>
        <c:spPr>
          <a:ln w="565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14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05702144"/>
        <c:crosses val="autoZero"/>
        <c:crossBetween val="between"/>
      </c:valAx>
      <c:serAx>
        <c:axId val="93665472"/>
        <c:scaling>
          <c:orientation val="minMax"/>
        </c:scaling>
        <c:delete val="1"/>
        <c:axPos val="b"/>
        <c:tickLblPos val="none"/>
        <c:crossAx val="105703680"/>
        <c:crosses val="autoZero"/>
      </c:serAx>
      <c:spPr>
        <a:noFill/>
        <a:ln w="25398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14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161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61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E3102F3-9204-4AE5-9759-F008860999A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50492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A6B20B9-6B23-49F6-BC6C-61E03A1980CE}" type="slidenum">
              <a:rPr lang="ru-RU">
                <a:solidFill>
                  <a:prstClr val="black"/>
                </a:solidFill>
              </a:rPr>
              <a:pPr eaLnBrk="1" hangingPunct="1"/>
              <a:t>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02F3-9204-4AE5-9759-F008860999A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7328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F87627-11E3-49CF-BBD3-C18402648FA7}" type="slidenum">
              <a:rPr lang="ru-RU"/>
              <a:pPr/>
              <a:t>28</a:t>
            </a:fld>
            <a:endParaRPr lang="ru-RU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0E0EB-692E-4423-8163-DDC67DC0B724}" type="slidenum">
              <a:rPr lang="ru-RU"/>
              <a:pPr/>
              <a:t>29</a:t>
            </a:fld>
            <a:endParaRPr lang="ru-RU"/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47B9AE-89DF-4CFB-89C8-C044CABF855E}" type="slidenum">
              <a:rPr lang="ru-RU"/>
              <a:pPr/>
              <a:t>30</a:t>
            </a:fld>
            <a:endParaRPr lang="ru-RU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4F29FE9-C86F-442D-B85F-40C73805129A}" type="slidenum">
              <a:rPr lang="ru-RU">
                <a:solidFill>
                  <a:srgbClr val="000000"/>
                </a:solidFill>
                <a:ea typeface="SimSun" pitchFamily="2" charset="-122"/>
              </a:rPr>
              <a:pPr eaLnBrk="1" hangingPunct="1"/>
              <a:t>32</a:t>
            </a:fld>
            <a:endParaRPr lang="ru-RU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2E5B1D-350E-442A-92B9-012E704DC869}" type="slidenum">
              <a:rPr lang="ru-RU"/>
              <a:pPr/>
              <a:t>39</a:t>
            </a:fld>
            <a:endParaRPr lang="ru-RU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57D8CC-1CD0-45DE-986D-797952631937}" type="slidenum">
              <a:rPr lang="ru-RU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6E4077-F724-4540-A720-751648B9631B}" type="slidenum">
              <a:rPr lang="ru-RU"/>
              <a:pPr/>
              <a:t>41</a:t>
            </a:fld>
            <a:endParaRPr lang="ru-RU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5EA8A1-98C9-436E-886E-AC49FB524581}" type="slidenum">
              <a:rPr lang="ru-RU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076D09-8C3B-4F16-95FB-8A5658FBD873}" type="slidenum">
              <a:rPr lang="ru-RU"/>
              <a:pPr/>
              <a:t>2</a:t>
            </a:fld>
            <a:endParaRPr lang="ru-RU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B33421B-0FEB-444E-8104-29A1CB8F2966}" type="slidenum">
              <a:rPr lang="ru-RU">
                <a:solidFill>
                  <a:prstClr val="black"/>
                </a:solidFill>
              </a:rPr>
              <a:pPr eaLnBrk="1" hangingPunct="1"/>
              <a:t>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C21D759-2653-4570-B014-50BB1586F592}" type="slidenum">
              <a:rPr lang="ru-RU">
                <a:solidFill>
                  <a:prstClr val="black"/>
                </a:solidFill>
              </a:rPr>
              <a:pPr eaLnBrk="1" hangingPunct="1"/>
              <a:t>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A876413-3C61-47EB-A2CB-2725E5B7F230}" type="slidenum">
              <a:rPr lang="ru-RU">
                <a:solidFill>
                  <a:prstClr val="black"/>
                </a:solidFill>
              </a:rPr>
              <a:pPr eaLnBrk="1" hangingPunct="1"/>
              <a:t>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7055BC-61C1-4F90-8A3B-BA4C2878994A}" type="slidenum">
              <a:rPr lang="ru-RU"/>
              <a:pPr/>
              <a:t>7</a:t>
            </a:fld>
            <a:endParaRPr lang="ru-RU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1A8EDF-ACE8-4EAB-8F24-B9D832F155A3}" type="slidenum">
              <a:rPr lang="ru-RU"/>
              <a:pPr/>
              <a:t>9</a:t>
            </a:fld>
            <a:endParaRPr lang="ru-RU"/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D7B006-1D98-446D-B03D-DF38EFAAB8EE}" type="slidenum">
              <a:rPr lang="ru-RU"/>
              <a:pPr/>
              <a:t>19</a:t>
            </a:fld>
            <a:endParaRPr lang="ru-RU"/>
          </a:p>
        </p:txBody>
      </p:sp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8E770C-9153-4131-B835-FD1B5A782B59}" type="slidenum">
              <a:rPr lang="ru-RU"/>
              <a:pPr/>
              <a:t>23</a:t>
            </a:fld>
            <a:endParaRPr lang="ru-RU"/>
          </a:p>
        </p:txBody>
      </p:sp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47993-ABD0-4EC6-A9F1-9AFD9198F6E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7526412"/>
      </p:ext>
    </p:extLst>
  </p:cSld>
  <p:clrMapOvr>
    <a:masterClrMapping/>
  </p:clrMapOvr>
  <p:transition spd="med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98430-DD89-400E-B975-0902A3F0C33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0472859"/>
      </p:ext>
    </p:extLst>
  </p:cSld>
  <p:clrMapOvr>
    <a:masterClrMapping/>
  </p:clrMapOvr>
  <p:transition spd="med">
    <p:cover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130BB-402E-4927-B37F-751D72813F1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171129"/>
      </p:ext>
    </p:extLst>
  </p:cSld>
  <p:clrMapOvr>
    <a:masterClrMapping/>
  </p:clrMapOvr>
  <p:transition>
    <p:cover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E7375-9185-44B5-92D8-965381FC258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4496217"/>
      </p:ext>
    </p:extLst>
  </p:cSld>
  <p:clrMapOvr>
    <a:masterClrMapping/>
  </p:clrMapOvr>
  <p:transition>
    <p:cover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94FF8-4C56-4250-94BF-C1A8404E45D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015260"/>
      </p:ext>
    </p:extLst>
  </p:cSld>
  <p:clrMapOvr>
    <a:masterClrMapping/>
  </p:clrMapOvr>
  <p:transition>
    <p:cover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A058A6-1682-4522-B0ED-DB19D942A04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1300982"/>
      </p:ext>
    </p:extLst>
  </p:cSld>
  <p:clrMapOvr>
    <a:masterClrMapping/>
  </p:clrMapOvr>
  <p:transition>
    <p:cover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DF7C1-BA80-4EB4-A2EA-9159C5E0FF7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0057909"/>
      </p:ext>
    </p:extLst>
  </p:cSld>
  <p:clrMapOvr>
    <a:masterClrMapping/>
  </p:clrMapOvr>
  <p:transition>
    <p:cover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1531B-74C1-4B60-8E1B-F61CED3835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9994656"/>
      </p:ext>
    </p:extLst>
  </p:cSld>
  <p:clrMapOvr>
    <a:masterClrMapping/>
  </p:clrMapOvr>
  <p:transition>
    <p:cover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8B623-1E1D-4A54-8A8E-52EB772CF91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3807024"/>
      </p:ext>
    </p:extLst>
  </p:cSld>
  <p:clrMapOvr>
    <a:masterClrMapping/>
  </p:clrMapOvr>
  <p:transition>
    <p:cover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FFC3C-9D5E-48EE-940E-9AA5BF2F069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4630505"/>
      </p:ext>
    </p:extLst>
  </p:cSld>
  <p:clrMapOvr>
    <a:masterClrMapping/>
  </p:clrMapOvr>
  <p:transition>
    <p:cover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63E1B-3353-4558-A9F4-17ACBA748C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976549"/>
      </p:ext>
    </p:extLst>
  </p:cSld>
  <p:clrMapOvr>
    <a:masterClrMapping/>
  </p:clrMapOvr>
  <p:transition>
    <p:cover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05C3A-DAE7-4273-BBD4-FCF126135F7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4633902"/>
      </p:ext>
    </p:extLst>
  </p:cSld>
  <p:clrMapOvr>
    <a:masterClrMapping/>
  </p:clrMapOvr>
  <p:transition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71C0E5-102F-4B57-B5DC-D045F3595DF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9087004"/>
      </p:ext>
    </p:extLst>
  </p:cSld>
  <p:clrMapOvr>
    <a:masterClrMapping/>
  </p:clrMapOvr>
  <p:transition spd="med">
    <p:cover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38A94-F83E-4CC0-8DEE-0D5A5A8666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0213655"/>
      </p:ext>
    </p:extLst>
  </p:cSld>
  <p:clrMapOvr>
    <a:masterClrMapping/>
  </p:clrMapOvr>
  <p:transition>
    <p:cover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AFC7C-651B-49FA-A09E-DB365C611AE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0333800"/>
      </p:ext>
    </p:extLst>
  </p:cSld>
  <p:clrMapOvr>
    <a:masterClrMapping/>
  </p:clrMapOvr>
  <p:transition>
    <p:cover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130BB-402E-4927-B37F-751D72813F1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654232"/>
      </p:ext>
    </p:extLst>
  </p:cSld>
  <p:clrMapOvr>
    <a:masterClrMapping/>
  </p:clrMapOvr>
  <p:transition>
    <p:cover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E7375-9185-44B5-92D8-965381FC258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6067026"/>
      </p:ext>
    </p:extLst>
  </p:cSld>
  <p:clrMapOvr>
    <a:masterClrMapping/>
  </p:clrMapOvr>
  <p:transition>
    <p:cover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94FF8-4C56-4250-94BF-C1A8404E45D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4263336"/>
      </p:ext>
    </p:extLst>
  </p:cSld>
  <p:clrMapOvr>
    <a:masterClrMapping/>
  </p:clrMapOvr>
  <p:transition>
    <p:cover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A058A6-1682-4522-B0ED-DB19D942A04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4729726"/>
      </p:ext>
    </p:extLst>
  </p:cSld>
  <p:clrMapOvr>
    <a:masterClrMapping/>
  </p:clrMapOvr>
  <p:transition>
    <p:cover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DF7C1-BA80-4EB4-A2EA-9159C5E0FF7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3939146"/>
      </p:ext>
    </p:extLst>
  </p:cSld>
  <p:clrMapOvr>
    <a:masterClrMapping/>
  </p:clrMapOvr>
  <p:transition>
    <p:cover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1531B-74C1-4B60-8E1B-F61CED3835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8950389"/>
      </p:ext>
    </p:extLst>
  </p:cSld>
  <p:clrMapOvr>
    <a:masterClrMapping/>
  </p:clrMapOvr>
  <p:transition>
    <p:cover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8B623-1E1D-4A54-8A8E-52EB772CF91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425645"/>
      </p:ext>
    </p:extLst>
  </p:cSld>
  <p:clrMapOvr>
    <a:masterClrMapping/>
  </p:clrMapOvr>
  <p:transition>
    <p:cover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FFC3C-9D5E-48EE-940E-9AA5BF2F069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6840772"/>
      </p:ext>
    </p:extLst>
  </p:cSld>
  <p:clrMapOvr>
    <a:masterClrMapping/>
  </p:clrMapOvr>
  <p:transition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2DDE5ED-2C37-4785-9E37-34226FC8BCD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5299087"/>
      </p:ext>
    </p:extLst>
  </p:cSld>
  <p:clrMapOvr>
    <a:masterClrMapping/>
  </p:clrMapOvr>
  <p:transition spd="med">
    <p:cover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63E1B-3353-4558-A9F4-17ACBA748C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92029"/>
      </p:ext>
    </p:extLst>
  </p:cSld>
  <p:clrMapOvr>
    <a:masterClrMapping/>
  </p:clrMapOvr>
  <p:transition>
    <p:cover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05C3A-DAE7-4273-BBD4-FCF126135F7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3391788"/>
      </p:ext>
    </p:extLst>
  </p:cSld>
  <p:clrMapOvr>
    <a:masterClrMapping/>
  </p:clrMapOvr>
  <p:transition>
    <p:cover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38A94-F83E-4CC0-8DEE-0D5A5A8666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5400298"/>
      </p:ext>
    </p:extLst>
  </p:cSld>
  <p:clrMapOvr>
    <a:masterClrMapping/>
  </p:clrMapOvr>
  <p:transition>
    <p:cover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AFC7C-651B-49FA-A09E-DB365C611AE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035167"/>
      </p:ext>
    </p:extLst>
  </p:cSld>
  <p:clrMapOvr>
    <a:masterClrMapping/>
  </p:clrMapOvr>
  <p:transition>
    <p:cover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130BB-402E-4927-B37F-751D72813F1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7250426"/>
      </p:ext>
    </p:extLst>
  </p:cSld>
  <p:clrMapOvr>
    <a:masterClrMapping/>
  </p:clrMapOvr>
  <p:transition>
    <p:cover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E7375-9185-44B5-92D8-965381FC258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5260696"/>
      </p:ext>
    </p:extLst>
  </p:cSld>
  <p:clrMapOvr>
    <a:masterClrMapping/>
  </p:clrMapOvr>
  <p:transition>
    <p:cover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94FF8-4C56-4250-94BF-C1A8404E45D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2618081"/>
      </p:ext>
    </p:extLst>
  </p:cSld>
  <p:clrMapOvr>
    <a:masterClrMapping/>
  </p:clrMapOvr>
  <p:transition>
    <p:cover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A058A6-1682-4522-B0ED-DB19D942A04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541682"/>
      </p:ext>
    </p:extLst>
  </p:cSld>
  <p:clrMapOvr>
    <a:masterClrMapping/>
  </p:clrMapOvr>
  <p:transition>
    <p:cover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DF7C1-BA80-4EB4-A2EA-9159C5E0FF7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2601842"/>
      </p:ext>
    </p:extLst>
  </p:cSld>
  <p:clrMapOvr>
    <a:masterClrMapping/>
  </p:clrMapOvr>
  <p:transition>
    <p:cover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1531B-74C1-4B60-8E1B-F61CED3835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9203"/>
      </p:ext>
    </p:extLst>
  </p:cSld>
  <p:clrMapOvr>
    <a:masterClrMapping/>
  </p:clrMapOvr>
  <p:transition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8B368A-B9EA-4178-800C-B284C351F27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0228326"/>
      </p:ext>
    </p:extLst>
  </p:cSld>
  <p:clrMapOvr>
    <a:masterClrMapping/>
  </p:clrMapOvr>
  <p:transition spd="med">
    <p:cover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8B623-1E1D-4A54-8A8E-52EB772CF91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4974460"/>
      </p:ext>
    </p:extLst>
  </p:cSld>
  <p:clrMapOvr>
    <a:masterClrMapping/>
  </p:clrMapOvr>
  <p:transition>
    <p:cover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FFC3C-9D5E-48EE-940E-9AA5BF2F069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6499204"/>
      </p:ext>
    </p:extLst>
  </p:cSld>
  <p:clrMapOvr>
    <a:masterClrMapping/>
  </p:clrMapOvr>
  <p:transition>
    <p:cover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63E1B-3353-4558-A9F4-17ACBA748C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175930"/>
      </p:ext>
    </p:extLst>
  </p:cSld>
  <p:clrMapOvr>
    <a:masterClrMapping/>
  </p:clrMapOvr>
  <p:transition>
    <p:cover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05C3A-DAE7-4273-BBD4-FCF126135F7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4927196"/>
      </p:ext>
    </p:extLst>
  </p:cSld>
  <p:clrMapOvr>
    <a:masterClrMapping/>
  </p:clrMapOvr>
  <p:transition>
    <p:cover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38A94-F83E-4CC0-8DEE-0D5A5A8666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9349521"/>
      </p:ext>
    </p:extLst>
  </p:cSld>
  <p:clrMapOvr>
    <a:masterClrMapping/>
  </p:clrMapOvr>
  <p:transition>
    <p:cover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AFC7C-651B-49FA-A09E-DB365C611AE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5774261"/>
      </p:ext>
    </p:extLst>
  </p:cSld>
  <p:clrMapOvr>
    <a:masterClrMapping/>
  </p:clrMapOvr>
  <p:transition>
    <p:cover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130BB-402E-4927-B37F-751D72813F1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0863588"/>
      </p:ext>
    </p:extLst>
  </p:cSld>
  <p:clrMapOvr>
    <a:masterClrMapping/>
  </p:clrMapOvr>
  <p:transition>
    <p:cover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E7375-9185-44B5-92D8-965381FC258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20296"/>
      </p:ext>
    </p:extLst>
  </p:cSld>
  <p:clrMapOvr>
    <a:masterClrMapping/>
  </p:clrMapOvr>
  <p:transition>
    <p:cover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94FF8-4C56-4250-94BF-C1A8404E45D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9880894"/>
      </p:ext>
    </p:extLst>
  </p:cSld>
  <p:clrMapOvr>
    <a:masterClrMapping/>
  </p:clrMapOvr>
  <p:transition>
    <p:cover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A058A6-1682-4522-B0ED-DB19D942A04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9784254"/>
      </p:ext>
    </p:extLst>
  </p:cSld>
  <p:clrMapOvr>
    <a:masterClrMapping/>
  </p:clrMapOvr>
  <p:transition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4980D-7452-4284-9BC3-AAB76B81D0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0932976"/>
      </p:ext>
    </p:extLst>
  </p:cSld>
  <p:clrMapOvr>
    <a:masterClrMapping/>
  </p:clrMapOvr>
  <p:transition spd="slow">
    <p:pull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DF7C1-BA80-4EB4-A2EA-9159C5E0FF7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3651231"/>
      </p:ext>
    </p:extLst>
  </p:cSld>
  <p:clrMapOvr>
    <a:masterClrMapping/>
  </p:clrMapOvr>
  <p:transition>
    <p:cover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1531B-74C1-4B60-8E1B-F61CED3835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0699896"/>
      </p:ext>
    </p:extLst>
  </p:cSld>
  <p:clrMapOvr>
    <a:masterClrMapping/>
  </p:clrMapOvr>
  <p:transition>
    <p:cover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8B623-1E1D-4A54-8A8E-52EB772CF91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3688398"/>
      </p:ext>
    </p:extLst>
  </p:cSld>
  <p:clrMapOvr>
    <a:masterClrMapping/>
  </p:clrMapOvr>
  <p:transition>
    <p:cover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FFC3C-9D5E-48EE-940E-9AA5BF2F069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4576949"/>
      </p:ext>
    </p:extLst>
  </p:cSld>
  <p:clrMapOvr>
    <a:masterClrMapping/>
  </p:clrMapOvr>
  <p:transition>
    <p:cover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63E1B-3353-4558-A9F4-17ACBA748C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5403728"/>
      </p:ext>
    </p:extLst>
  </p:cSld>
  <p:clrMapOvr>
    <a:masterClrMapping/>
  </p:clrMapOvr>
  <p:transition>
    <p:cover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05C3A-DAE7-4273-BBD4-FCF126135F7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3829401"/>
      </p:ext>
    </p:extLst>
  </p:cSld>
  <p:clrMapOvr>
    <a:masterClrMapping/>
  </p:clrMapOvr>
  <p:transition>
    <p:cover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38A94-F83E-4CC0-8DEE-0D5A5A8666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540439"/>
      </p:ext>
    </p:extLst>
  </p:cSld>
  <p:clrMapOvr>
    <a:masterClrMapping/>
  </p:clrMapOvr>
  <p:transition>
    <p:cover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AFC7C-651B-49FA-A09E-DB365C611AE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007371"/>
      </p:ext>
    </p:extLst>
  </p:cSld>
  <p:clrMapOvr>
    <a:masterClrMapping/>
  </p:clrMapOvr>
  <p:transition>
    <p:cover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130BB-402E-4927-B37F-751D72813F1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6953688"/>
      </p:ext>
    </p:extLst>
  </p:cSld>
  <p:clrMapOvr>
    <a:masterClrMapping/>
  </p:clrMapOvr>
  <p:transition>
    <p:cover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E7375-9185-44B5-92D8-965381FC258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4941018"/>
      </p:ext>
    </p:extLst>
  </p:cSld>
  <p:clrMapOvr>
    <a:masterClrMapping/>
  </p:clrMapOvr>
  <p:transition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BF6DA-A3B3-42FD-B9C1-36356C700BC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0213967"/>
      </p:ext>
    </p:extLst>
  </p:cSld>
  <p:clrMapOvr>
    <a:masterClrMapping/>
  </p:clrMapOvr>
  <p:transition spd="slow">
    <p:pull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94FF8-4C56-4250-94BF-C1A8404E45D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9283535"/>
      </p:ext>
    </p:extLst>
  </p:cSld>
  <p:clrMapOvr>
    <a:masterClrMapping/>
  </p:clrMapOvr>
  <p:transition>
    <p:cover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A058A6-1682-4522-B0ED-DB19D942A04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696377"/>
      </p:ext>
    </p:extLst>
  </p:cSld>
  <p:clrMapOvr>
    <a:masterClrMapping/>
  </p:clrMapOvr>
  <p:transition>
    <p:cover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DF7C1-BA80-4EB4-A2EA-9159C5E0FF7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0512411"/>
      </p:ext>
    </p:extLst>
  </p:cSld>
  <p:clrMapOvr>
    <a:masterClrMapping/>
  </p:clrMapOvr>
  <p:transition>
    <p:cover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1531B-74C1-4B60-8E1B-F61CED3835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9270858"/>
      </p:ext>
    </p:extLst>
  </p:cSld>
  <p:clrMapOvr>
    <a:masterClrMapping/>
  </p:clrMapOvr>
  <p:transition>
    <p:cover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8B623-1E1D-4A54-8A8E-52EB772CF91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8767891"/>
      </p:ext>
    </p:extLst>
  </p:cSld>
  <p:clrMapOvr>
    <a:masterClrMapping/>
  </p:clrMapOvr>
  <p:transition>
    <p:cover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FFC3C-9D5E-48EE-940E-9AA5BF2F069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4038677"/>
      </p:ext>
    </p:extLst>
  </p:cSld>
  <p:clrMapOvr>
    <a:masterClrMapping/>
  </p:clrMapOvr>
  <p:transition>
    <p:cover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63E1B-3353-4558-A9F4-17ACBA748C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1879310"/>
      </p:ext>
    </p:extLst>
  </p:cSld>
  <p:clrMapOvr>
    <a:masterClrMapping/>
  </p:clrMapOvr>
  <p:transition>
    <p:cover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05C3A-DAE7-4273-BBD4-FCF126135F7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143820"/>
      </p:ext>
    </p:extLst>
  </p:cSld>
  <p:clrMapOvr>
    <a:masterClrMapping/>
  </p:clrMapOvr>
  <p:transition>
    <p:cover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38A94-F83E-4CC0-8DEE-0D5A5A8666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0592619"/>
      </p:ext>
    </p:extLst>
  </p:cSld>
  <p:clrMapOvr>
    <a:masterClrMapping/>
  </p:clrMapOvr>
  <p:transition>
    <p:cover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AFC7C-651B-49FA-A09E-DB365C611AE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694984"/>
      </p:ext>
    </p:extLst>
  </p:cSld>
  <p:clrMapOvr>
    <a:masterClrMapping/>
  </p:clrMapOvr>
  <p:transition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441E1-7FA5-4D7B-A366-F00900F7D0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2399354"/>
      </p:ext>
    </p:extLst>
  </p:cSld>
  <p:clrMapOvr>
    <a:masterClrMapping/>
  </p:clrMapOvr>
  <p:transition spd="slow">
    <p:pull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130BB-402E-4927-B37F-751D72813F1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4694451"/>
      </p:ext>
    </p:extLst>
  </p:cSld>
  <p:clrMapOvr>
    <a:masterClrMapping/>
  </p:clrMapOvr>
  <p:transition>
    <p:cover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E7375-9185-44B5-92D8-965381FC258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7220905"/>
      </p:ext>
    </p:extLst>
  </p:cSld>
  <p:clrMapOvr>
    <a:masterClrMapping/>
  </p:clrMapOvr>
  <p:transition>
    <p:cover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94FF8-4C56-4250-94BF-C1A8404E45D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980974"/>
      </p:ext>
    </p:extLst>
  </p:cSld>
  <p:clrMapOvr>
    <a:masterClrMapping/>
  </p:clrMapOvr>
  <p:transition>
    <p:cover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A058A6-1682-4522-B0ED-DB19D942A04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9351478"/>
      </p:ext>
    </p:extLst>
  </p:cSld>
  <p:clrMapOvr>
    <a:masterClrMapping/>
  </p:clrMapOvr>
  <p:transition>
    <p:cover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DF7C1-BA80-4EB4-A2EA-9159C5E0FF7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314307"/>
      </p:ext>
    </p:extLst>
  </p:cSld>
  <p:clrMapOvr>
    <a:masterClrMapping/>
  </p:clrMapOvr>
  <p:transition>
    <p:cover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1531B-74C1-4B60-8E1B-F61CED3835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1951741"/>
      </p:ext>
    </p:extLst>
  </p:cSld>
  <p:clrMapOvr>
    <a:masterClrMapping/>
  </p:clrMapOvr>
  <p:transition>
    <p:cover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8B623-1E1D-4A54-8A8E-52EB772CF91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6781942"/>
      </p:ext>
    </p:extLst>
  </p:cSld>
  <p:clrMapOvr>
    <a:masterClrMapping/>
  </p:clrMapOvr>
  <p:transition>
    <p:cover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FFC3C-9D5E-48EE-940E-9AA5BF2F069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2464599"/>
      </p:ext>
    </p:extLst>
  </p:cSld>
  <p:clrMapOvr>
    <a:masterClrMapping/>
  </p:clrMapOvr>
  <p:transition>
    <p:cover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63E1B-3353-4558-A9F4-17ACBA748C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4285850"/>
      </p:ext>
    </p:extLst>
  </p:cSld>
  <p:clrMapOvr>
    <a:masterClrMapping/>
  </p:clrMapOvr>
  <p:transition>
    <p:cover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05C3A-DAE7-4273-BBD4-FCF126135F7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102146"/>
      </p:ext>
    </p:extLst>
  </p:cSld>
  <p:clrMapOvr>
    <a:masterClrMapping/>
  </p:clrMapOvr>
  <p:transition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8FFD3-E1FA-4C97-99AB-F17DCDBEC5F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596377"/>
      </p:ext>
    </p:extLst>
  </p:cSld>
  <p:clrMapOvr>
    <a:masterClrMapping/>
  </p:clrMapOvr>
  <p:transition spd="slow">
    <p:pull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38A94-F83E-4CC0-8DEE-0D5A5A8666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8256127"/>
      </p:ext>
    </p:extLst>
  </p:cSld>
  <p:clrMapOvr>
    <a:masterClrMapping/>
  </p:clrMapOvr>
  <p:transition>
    <p:cover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AFC7C-651B-49FA-A09E-DB365C611AE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0285926"/>
      </p:ext>
    </p:extLst>
  </p:cSld>
  <p:clrMapOvr>
    <a:masterClrMapping/>
  </p:clrMapOvr>
  <p:transition>
    <p:cover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130BB-402E-4927-B37F-751D72813F1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6790589"/>
      </p:ext>
    </p:extLst>
  </p:cSld>
  <p:clrMapOvr>
    <a:masterClrMapping/>
  </p:clrMapOvr>
  <p:transition>
    <p:cover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E7375-9185-44B5-92D8-965381FC258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1554788"/>
      </p:ext>
    </p:extLst>
  </p:cSld>
  <p:clrMapOvr>
    <a:masterClrMapping/>
  </p:clrMapOvr>
  <p:transition>
    <p:cover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94FF8-4C56-4250-94BF-C1A8404E45D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7241183"/>
      </p:ext>
    </p:extLst>
  </p:cSld>
  <p:clrMapOvr>
    <a:masterClrMapping/>
  </p:clrMapOvr>
  <p:transition>
    <p:cover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A058A6-1682-4522-B0ED-DB19D942A04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5752655"/>
      </p:ext>
    </p:extLst>
  </p:cSld>
  <p:clrMapOvr>
    <a:masterClrMapping/>
  </p:clrMapOvr>
  <p:transition>
    <p:cover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DF7C1-BA80-4EB4-A2EA-9159C5E0FF7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8735873"/>
      </p:ext>
    </p:extLst>
  </p:cSld>
  <p:clrMapOvr>
    <a:masterClrMapping/>
  </p:clrMapOvr>
  <p:transition>
    <p:cover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1531B-74C1-4B60-8E1B-F61CED3835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4056334"/>
      </p:ext>
    </p:extLst>
  </p:cSld>
  <p:clrMapOvr>
    <a:masterClrMapping/>
  </p:clrMapOvr>
  <p:transition>
    <p:cover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8B623-1E1D-4A54-8A8E-52EB772CF91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3086172"/>
      </p:ext>
    </p:extLst>
  </p:cSld>
  <p:clrMapOvr>
    <a:masterClrMapping/>
  </p:clrMapOvr>
  <p:transition>
    <p:cover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FFC3C-9D5E-48EE-940E-9AA5BF2F069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8341751"/>
      </p:ext>
    </p:extLst>
  </p:cSld>
  <p:clrMapOvr>
    <a:masterClrMapping/>
  </p:clrMapOvr>
  <p:transition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2E2E2-699E-4412-B400-99420A8AAD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3812271"/>
      </p:ext>
    </p:extLst>
  </p:cSld>
  <p:clrMapOvr>
    <a:masterClrMapping/>
  </p:clrMapOvr>
  <p:transition spd="slow">
    <p:pull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63E1B-3353-4558-A9F4-17ACBA748C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1787169"/>
      </p:ext>
    </p:extLst>
  </p:cSld>
  <p:clrMapOvr>
    <a:masterClrMapping/>
  </p:clrMapOvr>
  <p:transition>
    <p:cover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05C3A-DAE7-4273-BBD4-FCF126135F7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8093675"/>
      </p:ext>
    </p:extLst>
  </p:cSld>
  <p:clrMapOvr>
    <a:masterClrMapping/>
  </p:clrMapOvr>
  <p:transition>
    <p:cover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38A94-F83E-4CC0-8DEE-0D5A5A8666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8984103"/>
      </p:ext>
    </p:extLst>
  </p:cSld>
  <p:clrMapOvr>
    <a:masterClrMapping/>
  </p:clrMapOvr>
  <p:transition>
    <p:cover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AFC7C-651B-49FA-A09E-DB365C611AE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2784336"/>
      </p:ext>
    </p:extLst>
  </p:cSld>
  <p:clrMapOvr>
    <a:masterClrMapping/>
  </p:clrMapOvr>
  <p:transition>
    <p:cover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130BB-402E-4927-B37F-751D72813F1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7745275"/>
      </p:ext>
    </p:extLst>
  </p:cSld>
  <p:clrMapOvr>
    <a:masterClrMapping/>
  </p:clrMapOvr>
  <p:transition>
    <p:cover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E7375-9185-44B5-92D8-965381FC258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7394097"/>
      </p:ext>
    </p:extLst>
  </p:cSld>
  <p:clrMapOvr>
    <a:masterClrMapping/>
  </p:clrMapOvr>
  <p:transition>
    <p:cover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94FF8-4C56-4250-94BF-C1A8404E45D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2343008"/>
      </p:ext>
    </p:extLst>
  </p:cSld>
  <p:clrMapOvr>
    <a:masterClrMapping/>
  </p:clrMapOvr>
  <p:transition>
    <p:cover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A058A6-1682-4522-B0ED-DB19D942A04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0301745"/>
      </p:ext>
    </p:extLst>
  </p:cSld>
  <p:clrMapOvr>
    <a:masterClrMapping/>
  </p:clrMapOvr>
  <p:transition>
    <p:cover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DF7C1-BA80-4EB4-A2EA-9159C5E0FF7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7148438"/>
      </p:ext>
    </p:extLst>
  </p:cSld>
  <p:clrMapOvr>
    <a:masterClrMapping/>
  </p:clrMapOvr>
  <p:transition>
    <p:cover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1531B-74C1-4B60-8E1B-F61CED3835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8742275"/>
      </p:ext>
    </p:extLst>
  </p:cSld>
  <p:clrMapOvr>
    <a:masterClrMapping/>
  </p:clrMapOvr>
  <p:transition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29AA1-5D97-4E2E-B475-0C289839E9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6835667"/>
      </p:ext>
    </p:extLst>
  </p:cSld>
  <p:clrMapOvr>
    <a:masterClrMapping/>
  </p:clrMapOvr>
  <p:transition spd="slow">
    <p:pull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8B623-1E1D-4A54-8A8E-52EB772CF91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404083"/>
      </p:ext>
    </p:extLst>
  </p:cSld>
  <p:clrMapOvr>
    <a:masterClrMapping/>
  </p:clrMapOvr>
  <p:transition>
    <p:cover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FFC3C-9D5E-48EE-940E-9AA5BF2F069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323124"/>
      </p:ext>
    </p:extLst>
  </p:cSld>
  <p:clrMapOvr>
    <a:masterClrMapping/>
  </p:clrMapOvr>
  <p:transition>
    <p:cover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63E1B-3353-4558-A9F4-17ACBA748C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5854029"/>
      </p:ext>
    </p:extLst>
  </p:cSld>
  <p:clrMapOvr>
    <a:masterClrMapping/>
  </p:clrMapOvr>
  <p:transition>
    <p:cover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05C3A-DAE7-4273-BBD4-FCF126135F7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2254166"/>
      </p:ext>
    </p:extLst>
  </p:cSld>
  <p:clrMapOvr>
    <a:masterClrMapping/>
  </p:clrMapOvr>
  <p:transition>
    <p:cover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38A94-F83E-4CC0-8DEE-0D5A5A8666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0193388"/>
      </p:ext>
    </p:extLst>
  </p:cSld>
  <p:clrMapOvr>
    <a:masterClrMapping/>
  </p:clrMapOvr>
  <p:transition>
    <p:cover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AFC7C-651B-49FA-A09E-DB365C611AE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2186432"/>
      </p:ext>
    </p:extLst>
  </p:cSld>
  <p:clrMapOvr>
    <a:masterClrMapping/>
  </p:clrMapOvr>
  <p:transition>
    <p:cover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130BB-402E-4927-B37F-751D72813F1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240802"/>
      </p:ext>
    </p:extLst>
  </p:cSld>
  <p:clrMapOvr>
    <a:masterClrMapping/>
  </p:clrMapOvr>
  <p:transition>
    <p:cover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E7375-9185-44B5-92D8-965381FC258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5889394"/>
      </p:ext>
    </p:extLst>
  </p:cSld>
  <p:clrMapOvr>
    <a:masterClrMapping/>
  </p:clrMapOvr>
  <p:transition>
    <p:cover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94FF8-4C56-4250-94BF-C1A8404E45D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8164532"/>
      </p:ext>
    </p:extLst>
  </p:cSld>
  <p:clrMapOvr>
    <a:masterClrMapping/>
  </p:clrMapOvr>
  <p:transition>
    <p:cover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A058A6-1682-4522-B0ED-DB19D942A04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5515402"/>
      </p:ext>
    </p:extLst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286E48-2E83-4E04-B879-279EE85B2B4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0720809"/>
      </p:ext>
    </p:extLst>
  </p:cSld>
  <p:clrMapOvr>
    <a:masterClrMapping/>
  </p:clrMapOvr>
  <p:transition spd="med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A3C2F-54A4-4AA5-9B74-64E06FF256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9831496"/>
      </p:ext>
    </p:extLst>
  </p:cSld>
  <p:clrMapOvr>
    <a:masterClrMapping/>
  </p:clrMapOvr>
  <p:transition spd="slow">
    <p:pull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DF7C1-BA80-4EB4-A2EA-9159C5E0FF7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6427705"/>
      </p:ext>
    </p:extLst>
  </p:cSld>
  <p:clrMapOvr>
    <a:masterClrMapping/>
  </p:clrMapOvr>
  <p:transition>
    <p:cover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1531B-74C1-4B60-8E1B-F61CED3835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3239540"/>
      </p:ext>
    </p:extLst>
  </p:cSld>
  <p:clrMapOvr>
    <a:masterClrMapping/>
  </p:clrMapOvr>
  <p:transition>
    <p:cover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8B623-1E1D-4A54-8A8E-52EB772CF91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154831"/>
      </p:ext>
    </p:extLst>
  </p:cSld>
  <p:clrMapOvr>
    <a:masterClrMapping/>
  </p:clrMapOvr>
  <p:transition>
    <p:cover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FFC3C-9D5E-48EE-940E-9AA5BF2F069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6459199"/>
      </p:ext>
    </p:extLst>
  </p:cSld>
  <p:clrMapOvr>
    <a:masterClrMapping/>
  </p:clrMapOvr>
  <p:transition>
    <p:cover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63E1B-3353-4558-A9F4-17ACBA748C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4881734"/>
      </p:ext>
    </p:extLst>
  </p:cSld>
  <p:clrMapOvr>
    <a:masterClrMapping/>
  </p:clrMapOvr>
  <p:transition>
    <p:cover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05C3A-DAE7-4273-BBD4-FCF126135F7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1279287"/>
      </p:ext>
    </p:extLst>
  </p:cSld>
  <p:clrMapOvr>
    <a:masterClrMapping/>
  </p:clrMapOvr>
  <p:transition>
    <p:cover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38A94-F83E-4CC0-8DEE-0D5A5A8666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1017810"/>
      </p:ext>
    </p:extLst>
  </p:cSld>
  <p:clrMapOvr>
    <a:masterClrMapping/>
  </p:clrMapOvr>
  <p:transition>
    <p:cover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AFC7C-651B-49FA-A09E-DB365C611AE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7549764"/>
      </p:ext>
    </p:extLst>
  </p:cSld>
  <p:clrMapOvr>
    <a:masterClrMapping/>
  </p:clrMapOvr>
  <p:transition>
    <p:cover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130BB-402E-4927-B37F-751D72813F1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8924690"/>
      </p:ext>
    </p:extLst>
  </p:cSld>
  <p:clrMapOvr>
    <a:masterClrMapping/>
  </p:clrMapOvr>
  <p:transition>
    <p:cover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E7375-9185-44B5-92D8-965381FC258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6359977"/>
      </p:ext>
    </p:extLst>
  </p:cSld>
  <p:clrMapOvr>
    <a:masterClrMapping/>
  </p:clrMapOvr>
  <p:transition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51FA1-5D7C-4594-AACA-951F76CB420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1037720"/>
      </p:ext>
    </p:extLst>
  </p:cSld>
  <p:clrMapOvr>
    <a:masterClrMapping/>
  </p:clrMapOvr>
  <p:transition spd="slow">
    <p:pull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94FF8-4C56-4250-94BF-C1A8404E45D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290734"/>
      </p:ext>
    </p:extLst>
  </p:cSld>
  <p:clrMapOvr>
    <a:masterClrMapping/>
  </p:clrMapOvr>
  <p:transition>
    <p:cover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A058A6-1682-4522-B0ED-DB19D942A04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5830872"/>
      </p:ext>
    </p:extLst>
  </p:cSld>
  <p:clrMapOvr>
    <a:masterClrMapping/>
  </p:clrMapOvr>
  <p:transition>
    <p:cover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47993-ABD0-4EC6-A9F1-9AFD9198F6E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9707160"/>
      </p:ext>
    </p:extLst>
  </p:cSld>
  <p:clrMapOvr>
    <a:masterClrMapping/>
  </p:clrMapOvr>
  <p:transition spd="med">
    <p:cover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286E48-2E83-4E04-B879-279EE85B2B4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7839820"/>
      </p:ext>
    </p:extLst>
  </p:cSld>
  <p:clrMapOvr>
    <a:masterClrMapping/>
  </p:clrMapOvr>
  <p:transition spd="med">
    <p:cover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5DF2F-3D6F-4EA1-A1C2-6972F7D0EB2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0096231"/>
      </p:ext>
    </p:extLst>
  </p:cSld>
  <p:clrMapOvr>
    <a:masterClrMapping/>
  </p:clrMapOvr>
  <p:transition spd="med">
    <p:cover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8319C-C928-45DA-9C52-A282E8BCC51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5225749"/>
      </p:ext>
    </p:extLst>
  </p:cSld>
  <p:clrMapOvr>
    <a:masterClrMapping/>
  </p:clrMapOvr>
  <p:transition spd="med">
    <p:cover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9AEB3-E588-4A67-BD34-39414435187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3697060"/>
      </p:ext>
    </p:extLst>
  </p:cSld>
  <p:clrMapOvr>
    <a:masterClrMapping/>
  </p:clrMapOvr>
  <p:transition spd="med">
    <p:cover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9AB5D-016C-4187-BD6C-4B3A8C121C4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8974599"/>
      </p:ext>
    </p:extLst>
  </p:cSld>
  <p:clrMapOvr>
    <a:masterClrMapping/>
  </p:clrMapOvr>
  <p:transition spd="med">
    <p:cover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9E153F-4F9D-41B4-AEC2-D420856BDF0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3243233"/>
      </p:ext>
    </p:extLst>
  </p:cSld>
  <p:clrMapOvr>
    <a:masterClrMapping/>
  </p:clrMapOvr>
  <p:transition spd="med">
    <p:cover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51FBC-5EC5-4143-84DA-B8E1D4F4405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793124"/>
      </p:ext>
    </p:extLst>
  </p:cSld>
  <p:clrMapOvr>
    <a:masterClrMapping/>
  </p:clrMapOvr>
  <p:transition spd="med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D4C9F-F0AD-4C53-B088-BC24226D00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7368081"/>
      </p:ext>
    </p:extLst>
  </p:cSld>
  <p:clrMapOvr>
    <a:masterClrMapping/>
  </p:clrMapOvr>
  <p:transition spd="slow">
    <p:pull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6C1612-1B3F-4911-9041-6F12BF282E6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287548"/>
      </p:ext>
    </p:extLst>
  </p:cSld>
  <p:clrMapOvr>
    <a:masterClrMapping/>
  </p:clrMapOvr>
  <p:transition spd="med">
    <p:cover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98430-DD89-400E-B975-0902A3F0C33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4586552"/>
      </p:ext>
    </p:extLst>
  </p:cSld>
  <p:clrMapOvr>
    <a:masterClrMapping/>
  </p:clrMapOvr>
  <p:transition spd="med">
    <p:cover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71C0E5-102F-4B57-B5DC-D045F3595DF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0312681"/>
      </p:ext>
    </p:extLst>
  </p:cSld>
  <p:clrMapOvr>
    <a:masterClrMapping/>
  </p:clrMapOvr>
  <p:transition spd="med">
    <p:cover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2DDE5ED-2C37-4785-9E37-34226FC8BCD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544239"/>
      </p:ext>
    </p:extLst>
  </p:cSld>
  <p:clrMapOvr>
    <a:masterClrMapping/>
  </p:clrMapOvr>
  <p:transition spd="med">
    <p:cover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8B368A-B9EA-4178-800C-B284C351F27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156855"/>
      </p:ext>
    </p:extLst>
  </p:cSld>
  <p:clrMapOvr>
    <a:masterClrMapping/>
  </p:clrMapOvr>
  <p:transition spd="med">
    <p:cover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28C3B-DCB6-41EE-8F7B-4DC799E52F5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130487"/>
      </p:ext>
    </p:extLst>
  </p:cSld>
  <p:clrMapOvr>
    <a:masterClrMapping/>
  </p:clrMapOvr>
  <p:transition spd="med">
    <p:cover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730E7-5625-43AE-BBFE-230FECE1968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7181063"/>
      </p:ext>
    </p:extLst>
  </p:cSld>
  <p:clrMapOvr>
    <a:masterClrMapping/>
  </p:clrMapOvr>
  <p:transition spd="med">
    <p:cover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2CEFF-014A-4677-B1C2-1EA37DED3A3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264975"/>
      </p:ext>
    </p:extLst>
  </p:cSld>
  <p:clrMapOvr>
    <a:masterClrMapping/>
  </p:clrMapOvr>
  <p:transition spd="med">
    <p:cover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9BFFE-0C5B-4679-B12A-BCFDEC01F54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3554531"/>
      </p:ext>
    </p:extLst>
  </p:cSld>
  <p:clrMapOvr>
    <a:masterClrMapping/>
  </p:clrMapOvr>
  <p:transition spd="med">
    <p:cover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3A66-049A-4DDF-A882-F43C0D6B770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9810219"/>
      </p:ext>
    </p:extLst>
  </p:cSld>
  <p:clrMapOvr>
    <a:masterClrMapping/>
  </p:clrMapOvr>
  <p:transition spd="med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7D7B0-7393-44AC-8F20-AADEE75183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652118"/>
      </p:ext>
    </p:extLst>
  </p:cSld>
  <p:clrMapOvr>
    <a:masterClrMapping/>
  </p:clrMapOvr>
  <p:transition spd="slow">
    <p:pull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8A652-D7AB-433F-AC4A-56E29B797AA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6966800"/>
      </p:ext>
    </p:extLst>
  </p:cSld>
  <p:clrMapOvr>
    <a:masterClrMapping/>
  </p:clrMapOvr>
  <p:transition spd="med">
    <p:cover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6528B-396D-436B-B166-7EE1631144B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850138"/>
      </p:ext>
    </p:extLst>
  </p:cSld>
  <p:clrMapOvr>
    <a:masterClrMapping/>
  </p:clrMapOvr>
  <p:transition spd="med">
    <p:cover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382A5-C50E-4704-B038-AC566FB1F6F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9310729"/>
      </p:ext>
    </p:extLst>
  </p:cSld>
  <p:clrMapOvr>
    <a:masterClrMapping/>
  </p:clrMapOvr>
  <p:transition spd="med">
    <p:cover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67DF74-1EC7-4274-9028-F9E7A6E7284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957132"/>
      </p:ext>
    </p:extLst>
  </p:cSld>
  <p:clrMapOvr>
    <a:masterClrMapping/>
  </p:clrMapOvr>
  <p:transition spd="med">
    <p:cover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70ADB-D5B0-4946-AD5E-6BC2CF6F0B4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0633458"/>
      </p:ext>
    </p:extLst>
  </p:cSld>
  <p:clrMapOvr>
    <a:masterClrMapping/>
  </p:clrMapOvr>
  <p:transition spd="med">
    <p:cover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B41C1-D3E9-4082-8ABF-FD1632E0593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27651"/>
      </p:ext>
    </p:extLst>
  </p:cSld>
  <p:clrMapOvr>
    <a:masterClrMapping/>
  </p:clrMapOvr>
  <p:transition spd="med">
    <p:cover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3BAA19-80A5-492C-91B2-98C816FE7F0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1420585"/>
      </p:ext>
    </p:extLst>
  </p:cSld>
  <p:clrMapOvr>
    <a:masterClrMapping/>
  </p:clrMapOvr>
  <p:transition spd="med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807FE-A0D4-4093-81A4-1157BE23F03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734846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48729-225D-484C-A640-800D129025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0051666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0D079-E315-497F-BC63-940361CE44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868678"/>
      </p:ext>
    </p:extLst>
  </p:cSld>
  <p:clrMapOvr>
    <a:masterClrMapping/>
  </p:clrMapOvr>
  <p:transition spd="med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4980D-7452-4284-9BC3-AAB76B81D0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4132639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BF6DA-A3B3-42FD-B9C1-36356C700BC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9444234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441E1-7FA5-4D7B-A366-F00900F7D0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426176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5DF2F-3D6F-4EA1-A1C2-6972F7D0EB2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6406446"/>
      </p:ext>
    </p:extLst>
  </p:cSld>
  <p:clrMapOvr>
    <a:masterClrMapping/>
  </p:clrMapOvr>
  <p:transition spd="med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8FFD3-E1FA-4C97-99AB-F17DCDBEC5F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021109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2E2E2-699E-4412-B400-99420A8AAD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4039931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29AA1-5D97-4E2E-B475-0C289839E9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8290418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A3C2F-54A4-4AA5-9B74-64E06FF256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766162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51FA1-5D7C-4594-AACA-951F76CB420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7714702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D4C9F-F0AD-4C53-B088-BC24226D00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873408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7D7B0-7393-44AC-8F20-AADEE75183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1647496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807FE-A0D4-4093-81A4-1157BE23F03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2517336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48729-225D-484C-A640-800D129025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1254899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0D079-E315-497F-BC63-940361CE44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372203"/>
      </p:ext>
    </p:extLst>
  </p:cSld>
  <p:clrMapOvr>
    <a:masterClrMapping/>
  </p:clrMapOvr>
  <p:transition spd="med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8319C-C928-45DA-9C52-A282E8BCC51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904710"/>
      </p:ext>
    </p:extLst>
  </p:cSld>
  <p:clrMapOvr>
    <a:masterClrMapping/>
  </p:clrMapOvr>
  <p:transition spd="med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4980D-7452-4284-9BC3-AAB76B81D0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110610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BF6DA-A3B3-42FD-B9C1-36356C700BC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3542048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441E1-7FA5-4D7B-A366-F00900F7D0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2918175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8FFD3-E1FA-4C97-99AB-F17DCDBEC5F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6776387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2E2E2-699E-4412-B400-99420A8AAD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6437744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29AA1-5D97-4E2E-B475-0C289839E9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6461820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A3C2F-54A4-4AA5-9B74-64E06FF256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1686973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51FA1-5D7C-4594-AACA-951F76CB420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6219724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D4C9F-F0AD-4C53-B088-BC24226D00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8904333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7D7B0-7393-44AC-8F20-AADEE75183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6643802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9AEB3-E588-4A67-BD34-39414435187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3773121"/>
      </p:ext>
    </p:extLst>
  </p:cSld>
  <p:clrMapOvr>
    <a:masterClrMapping/>
  </p:clrMapOvr>
  <p:transition spd="med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807FE-A0D4-4093-81A4-1157BE23F03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457779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48729-225D-484C-A640-800D129025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7032785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0D079-E315-497F-BC63-940361CE44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9015886"/>
      </p:ext>
    </p:extLst>
  </p:cSld>
  <p:clrMapOvr>
    <a:masterClrMapping/>
  </p:clrMapOvr>
  <p:transition spd="med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4980D-7452-4284-9BC3-AAB76B81D0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3365335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BF6DA-A3B3-42FD-B9C1-36356C700BC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0359557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441E1-7FA5-4D7B-A366-F00900F7D0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3778709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8FFD3-E1FA-4C97-99AB-F17DCDBEC5F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0140038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2E2E2-699E-4412-B400-99420A8AAD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755366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29AA1-5D97-4E2E-B475-0C289839E9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6052217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A3C2F-54A4-4AA5-9B74-64E06FF256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544444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9AB5D-016C-4187-BD6C-4B3A8C121C4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2176074"/>
      </p:ext>
    </p:extLst>
  </p:cSld>
  <p:clrMapOvr>
    <a:masterClrMapping/>
  </p:clrMapOvr>
  <p:transition spd="med">
    <p:cover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51FA1-5D7C-4594-AACA-951F76CB420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1710358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D4C9F-F0AD-4C53-B088-BC24226D00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5534892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7D7B0-7393-44AC-8F20-AADEE75183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9710690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807FE-A0D4-4093-81A4-1157BE23F03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991790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48729-225D-484C-A640-800D129025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5794284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0D079-E315-497F-BC63-940361CE44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766199"/>
      </p:ext>
    </p:extLst>
  </p:cSld>
  <p:clrMapOvr>
    <a:masterClrMapping/>
  </p:clrMapOvr>
  <p:transition spd="med">
    <p:cover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4980D-7452-4284-9BC3-AAB76B81D0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277994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BF6DA-A3B3-42FD-B9C1-36356C700BC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283445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441E1-7FA5-4D7B-A366-F00900F7D0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6799854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8FFD3-E1FA-4C97-99AB-F17DCDBEC5F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0092850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9E153F-4F9D-41B4-AEC2-D420856BDF0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1564998"/>
      </p:ext>
    </p:extLst>
  </p:cSld>
  <p:clrMapOvr>
    <a:masterClrMapping/>
  </p:clrMapOvr>
  <p:transition spd="med">
    <p:cover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2E2E2-699E-4412-B400-99420A8AAD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2137839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29AA1-5D97-4E2E-B475-0C289839E9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9275671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A3C2F-54A4-4AA5-9B74-64E06FF256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4339678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51FA1-5D7C-4594-AACA-951F76CB420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685271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D4C9F-F0AD-4C53-B088-BC24226D00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9183599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7D7B0-7393-44AC-8F20-AADEE75183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2598948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807FE-A0D4-4093-81A4-1157BE23F03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534843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48729-225D-484C-A640-800D129025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3098065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0D079-E315-497F-BC63-940361CE44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3665416"/>
      </p:ext>
    </p:extLst>
  </p:cSld>
  <p:clrMapOvr>
    <a:masterClrMapping/>
  </p:clrMapOvr>
  <p:transition spd="med">
    <p:cover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4980D-7452-4284-9BC3-AAB76B81D0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34396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51FBC-5EC5-4143-84DA-B8E1D4F4405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8308398"/>
      </p:ext>
    </p:extLst>
  </p:cSld>
  <p:clrMapOvr>
    <a:masterClrMapping/>
  </p:clrMapOvr>
  <p:transition spd="med">
    <p:cover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BF6DA-A3B3-42FD-B9C1-36356C700BC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2549170"/>
      </p:ext>
    </p:extLst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441E1-7FA5-4D7B-A366-F00900F7D0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7438042"/>
      </p:ext>
    </p:extLst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8FFD3-E1FA-4C97-99AB-F17DCDBEC5F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4370619"/>
      </p:ext>
    </p:extLst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2E2E2-699E-4412-B400-99420A8AAD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6828686"/>
      </p:ext>
    </p:extLst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29AA1-5D97-4E2E-B475-0C289839E9A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374516"/>
      </p:ext>
    </p:extLst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A3C2F-54A4-4AA5-9B74-64E06FF256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9101844"/>
      </p:ext>
    </p:extLst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51FA1-5D7C-4594-AACA-951F76CB420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60031"/>
      </p:ext>
    </p:extLst>
  </p:cSld>
  <p:clrMapOvr>
    <a:masterClrMapping/>
  </p:clrMapOvr>
  <p:transition spd="slow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D4C9F-F0AD-4C53-B088-BC24226D00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9530871"/>
      </p:ext>
    </p:extLst>
  </p:cSld>
  <p:clrMapOvr>
    <a:masterClrMapping/>
  </p:clrMapOvr>
  <p:transition spd="slow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7D7B0-7393-44AC-8F20-AADEE75183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6075249"/>
      </p:ext>
    </p:extLst>
  </p:cSld>
  <p:clrMapOvr>
    <a:masterClrMapping/>
  </p:clrMapOvr>
  <p:transition spd="slow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807FE-A0D4-4093-81A4-1157BE23F03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2679837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6C1612-1B3F-4911-9041-6F12BF282E6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7826216"/>
      </p:ext>
    </p:extLst>
  </p:cSld>
  <p:clrMapOvr>
    <a:masterClrMapping/>
  </p:clrMapOvr>
  <p:transition spd="med">
    <p:cover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48729-225D-484C-A640-800D129025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846900"/>
      </p:ext>
    </p:extLst>
  </p:cSld>
  <p:clrMapOvr>
    <a:masterClrMapping/>
  </p:clrMapOvr>
  <p:transition spd="slow">
    <p:pull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0D079-E315-497F-BC63-940361CE44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2634147"/>
      </p:ext>
    </p:extLst>
  </p:cSld>
  <p:clrMapOvr>
    <a:masterClrMapping/>
  </p:clrMapOvr>
  <p:transition spd="med">
    <p:cover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DF7C1-BA80-4EB4-A2EA-9159C5E0FF7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5411941"/>
      </p:ext>
    </p:extLst>
  </p:cSld>
  <p:clrMapOvr>
    <a:masterClrMapping/>
  </p:clrMapOvr>
  <p:transition>
    <p:cover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1531B-74C1-4B60-8E1B-F61CED3835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868820"/>
      </p:ext>
    </p:extLst>
  </p:cSld>
  <p:clrMapOvr>
    <a:masterClrMapping/>
  </p:clrMapOvr>
  <p:transition>
    <p:cover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8B623-1E1D-4A54-8A8E-52EB772CF91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4380733"/>
      </p:ext>
    </p:extLst>
  </p:cSld>
  <p:clrMapOvr>
    <a:masterClrMapping/>
  </p:clrMapOvr>
  <p:transition>
    <p:cover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FFC3C-9D5E-48EE-940E-9AA5BF2F069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0560003"/>
      </p:ext>
    </p:extLst>
  </p:cSld>
  <p:clrMapOvr>
    <a:masterClrMapping/>
  </p:clrMapOvr>
  <p:transition>
    <p:cover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63E1B-3353-4558-A9F4-17ACBA748C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8640416"/>
      </p:ext>
    </p:extLst>
  </p:cSld>
  <p:clrMapOvr>
    <a:masterClrMapping/>
  </p:clrMapOvr>
  <p:transition>
    <p:cover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05C3A-DAE7-4273-BBD4-FCF126135F7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1606190"/>
      </p:ext>
    </p:extLst>
  </p:cSld>
  <p:clrMapOvr>
    <a:masterClrMapping/>
  </p:clrMapOvr>
  <p:transition>
    <p:cover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38A94-F83E-4CC0-8DEE-0D5A5A8666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3590542"/>
      </p:ext>
    </p:extLst>
  </p:cSld>
  <p:clrMapOvr>
    <a:masterClrMapping/>
  </p:clrMapOvr>
  <p:transition>
    <p:cover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AFC7C-651B-49FA-A09E-DB365C611AE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8015794"/>
      </p:ext>
    </p:extLst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EF5A9"/>
            </a:gs>
            <a:gs pos="100000">
              <a:srgbClr val="EEF5A9">
                <a:gamma/>
                <a:shade val="76078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F9762C0E-4D63-4DDA-AEB9-8FAB062CCDDB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>
    <p:cover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EF5A9"/>
            </a:gs>
            <a:gs pos="100000">
              <a:srgbClr val="EEF5A9">
                <a:gamma/>
                <a:shade val="76078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061310-44AA-48EB-9719-70648C1A660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676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transition>
    <p:cover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EF5A9"/>
            </a:gs>
            <a:gs pos="100000">
              <a:srgbClr val="EEF5A9">
                <a:gamma/>
                <a:shade val="76078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061310-44AA-48EB-9719-70648C1A660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219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ransition>
    <p:cover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EF5A9"/>
            </a:gs>
            <a:gs pos="100000">
              <a:srgbClr val="EEF5A9">
                <a:gamma/>
                <a:shade val="76078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061310-44AA-48EB-9719-70648C1A660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514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ransition>
    <p:cover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EF5A9"/>
            </a:gs>
            <a:gs pos="100000">
              <a:srgbClr val="EEF5A9">
                <a:gamma/>
                <a:shade val="76078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061310-44AA-48EB-9719-70648C1A660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835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</p:sldLayoutIdLst>
  <p:transition>
    <p:cover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EF5A9"/>
            </a:gs>
            <a:gs pos="100000">
              <a:srgbClr val="EEF5A9">
                <a:gamma/>
                <a:shade val="76078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061310-44AA-48EB-9719-70648C1A660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632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transition>
    <p:cover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EF5A9"/>
            </a:gs>
            <a:gs pos="100000">
              <a:srgbClr val="EEF5A9">
                <a:gamma/>
                <a:shade val="76078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061310-44AA-48EB-9719-70648C1A660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73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transition>
    <p:cover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EF5A9"/>
            </a:gs>
            <a:gs pos="100000">
              <a:srgbClr val="EEF5A9">
                <a:gamma/>
                <a:shade val="76078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061310-44AA-48EB-9719-70648C1A660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532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</p:sldLayoutIdLst>
  <p:transition>
    <p:cover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EF5A9"/>
            </a:gs>
            <a:gs pos="100000">
              <a:srgbClr val="EEF5A9">
                <a:gamma/>
                <a:shade val="76078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061310-44AA-48EB-9719-70648C1A660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421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</p:sldLayoutIdLst>
  <p:transition>
    <p:cover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EF5A9"/>
            </a:gs>
            <a:gs pos="100000">
              <a:srgbClr val="EEF5A9">
                <a:gamma/>
                <a:shade val="76078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F9762C0E-4D63-4DDA-AEB9-8FAB062CCDD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989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</p:sldLayoutIdLst>
  <p:transition spd="med">
    <p:cover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EF5A9">
                <a:gamma/>
                <a:shade val="35294"/>
                <a:invGamma/>
              </a:srgbClr>
            </a:gs>
            <a:gs pos="100000">
              <a:srgbClr val="EEF5A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6938803D-E317-4846-8078-87D822E1550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238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</p:sldLayoutIdLst>
  <p:transition spd="med">
    <p:cover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3CA7FA8-B842-4C98-B4DC-90B61C2CD94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125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3CA7FA8-B842-4C98-B4DC-90B61C2CD94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017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3CA7FA8-B842-4C98-B4DC-90B61C2CD94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32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3CA7FA8-B842-4C98-B4DC-90B61C2CD94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814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3CA7FA8-B842-4C98-B4DC-90B61C2CD94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981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3CA7FA8-B842-4C98-B4DC-90B61C2CD94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86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EF5A9"/>
            </a:gs>
            <a:gs pos="100000">
              <a:srgbClr val="EEF5A9">
                <a:gamma/>
                <a:shade val="76078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061310-44AA-48EB-9719-70648C1A660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81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ransition>
    <p:cover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EF5A9"/>
            </a:gs>
            <a:gs pos="100000">
              <a:srgbClr val="EEF5A9">
                <a:gamma/>
                <a:shade val="76078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061310-44AA-48EB-9719-70648C1A660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117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ransition>
    <p:cover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vir.nw.ru/" TargetMode="External"/><Relationship Id="rId5" Type="http://schemas.openxmlformats.org/officeDocument/2006/relationships/hyperlink" Target="mailto:i.loskutov@vir.nw.ru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__________Microsoft_Office_Excel2.xls"/><Relationship Id="rId4" Type="http://schemas.openxmlformats.org/officeDocument/2006/relationships/oleObject" Target="../embeddings/__________Microsoft_Office_Excel1.xls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0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5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Group 5"/>
          <p:cNvGrpSpPr>
            <a:grpSpLocks/>
          </p:cNvGrpSpPr>
          <p:nvPr/>
        </p:nvGrpSpPr>
        <p:grpSpPr bwMode="auto">
          <a:xfrm>
            <a:off x="107950" y="115888"/>
            <a:ext cx="9199563" cy="547687"/>
            <a:chOff x="68" y="73"/>
            <a:chExt cx="5795" cy="345"/>
          </a:xfrm>
        </p:grpSpPr>
        <p:pic>
          <p:nvPicPr>
            <p:cNvPr id="5126" name="Picture 6" descr="vi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9" name="Rectangle 7"/>
            <p:cNvSpPr>
              <a:spLocks noChangeArrowheads="1"/>
            </p:cNvSpPr>
            <p:nvPr/>
          </p:nvSpPr>
          <p:spPr bwMode="auto">
            <a:xfrm>
              <a:off x="2003" y="110"/>
              <a:ext cx="3860" cy="21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ru-RU" sz="1600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Отдел генетических ресурсов овса, ржи, ячменя ВИР</a:t>
              </a:r>
            </a:p>
          </p:txBody>
        </p:sp>
      </p:grp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0" y="1270000"/>
            <a:ext cx="9144000" cy="30464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/>
            <a:r>
              <a:rPr lang="ru-RU" sz="48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Генетические ресурсы и основные направления селекции ячменя</a:t>
            </a:r>
          </a:p>
          <a:p>
            <a:pPr algn="ctr">
              <a:defRPr/>
            </a:pPr>
            <a:endParaRPr lang="ru-RU" sz="48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1476375" y="4272628"/>
            <a:ext cx="598646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algn="ctr"/>
            <a:r>
              <a:rPr lang="ru-RU" sz="1200" dirty="0">
                <a:solidFill>
                  <a:srgbClr val="000000"/>
                </a:solidFill>
              </a:rPr>
              <a:t>.</a:t>
            </a:r>
          </a:p>
          <a:p>
            <a:pPr algn="ctr"/>
            <a:r>
              <a:rPr lang="ru-RU" sz="2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О.Н.Ковалева</a:t>
            </a:r>
            <a:endParaRPr lang="ru-RU" sz="28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en-US" sz="2800" b="1" i="1" dirty="0">
                <a:solidFill>
                  <a:srgbClr val="003366"/>
                </a:solidFill>
                <a:latin typeface="Times New Roman" pitchFamily="18" charset="0"/>
              </a:rPr>
              <a:t>o.</a:t>
            </a:r>
            <a:r>
              <a:rPr lang="en-US" sz="2800" b="1" i="1" dirty="0">
                <a:solidFill>
                  <a:srgbClr val="003366"/>
                </a:solidFill>
                <a:latin typeface="Times New Roman" pitchFamily="18" charset="0"/>
                <a:hlinkClick r:id="rId5"/>
              </a:rPr>
              <a:t>kovaleva@vir.nw.ru</a:t>
            </a:r>
            <a:endParaRPr lang="en-US" sz="2800" b="1" i="1" dirty="0">
              <a:solidFill>
                <a:srgbClr val="003366"/>
              </a:solidFill>
              <a:latin typeface="Times New Roman" pitchFamily="18" charset="0"/>
            </a:endParaRPr>
          </a:p>
          <a:p>
            <a:pPr indent="449263" algn="ctr"/>
            <a:endParaRPr lang="ru-RU" sz="2400" b="1" dirty="0">
              <a:solidFill>
                <a:srgbClr val="000099"/>
              </a:solidFill>
            </a:endParaRPr>
          </a:p>
          <a:p>
            <a:pPr indent="449263" algn="ctr"/>
            <a:r>
              <a:rPr lang="ru-RU" sz="2400" b="1" dirty="0">
                <a:solidFill>
                  <a:srgbClr val="000099"/>
                </a:solidFill>
              </a:rPr>
              <a:t>ГНУ ВНИИР им. Н. И. Вавилова</a:t>
            </a:r>
            <a:endParaRPr lang="en-US" sz="2400" b="1" dirty="0">
              <a:solidFill>
                <a:srgbClr val="000099"/>
              </a:solidFill>
            </a:endParaRPr>
          </a:p>
          <a:p>
            <a:pPr indent="449263" algn="ctr"/>
            <a:r>
              <a:rPr lang="en-US" sz="2000" b="1" dirty="0">
                <a:solidFill>
                  <a:srgbClr val="000099"/>
                </a:solidFill>
                <a:hlinkClick r:id="rId6"/>
              </a:rPr>
              <a:t>www.vir.nw.ru</a:t>
            </a:r>
            <a:endParaRPr lang="ru-RU" sz="2000" b="1" dirty="0">
              <a:solidFill>
                <a:srgbClr val="000099"/>
              </a:solidFill>
            </a:endParaRPr>
          </a:p>
          <a:p>
            <a:pPr indent="449263" algn="ctr"/>
            <a:endParaRPr lang="ru-RU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855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3" grpId="0"/>
      <p:bldP spid="389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Изучение и размножение коллекции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913" y="1374775"/>
            <a:ext cx="8229600" cy="48704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dirty="0"/>
              <a:t>Северо-Западный регион -                     Пушкинский филиал</a:t>
            </a:r>
          </a:p>
          <a:p>
            <a:pPr>
              <a:lnSpc>
                <a:spcPct val="80000"/>
              </a:lnSpc>
            </a:pPr>
            <a:r>
              <a:rPr lang="ru-RU" sz="2800" dirty="0"/>
              <a:t>Центральный Нечерноземный регион  Московское отделение</a:t>
            </a:r>
          </a:p>
          <a:p>
            <a:pPr>
              <a:lnSpc>
                <a:spcPct val="80000"/>
              </a:lnSpc>
            </a:pPr>
            <a:r>
              <a:rPr lang="ru-RU" sz="2800" dirty="0"/>
              <a:t>Центральный Черноземный                   Екатерининская оп. ст.</a:t>
            </a:r>
          </a:p>
          <a:p>
            <a:pPr>
              <a:lnSpc>
                <a:spcPct val="80000"/>
              </a:lnSpc>
            </a:pPr>
            <a:r>
              <a:rPr lang="ru-RU" sz="2800" dirty="0"/>
              <a:t>Северо-</a:t>
            </a:r>
            <a:r>
              <a:rPr lang="ru-RU" sz="2800" dirty="0" err="1"/>
              <a:t>Кавказкий</a:t>
            </a:r>
            <a:r>
              <a:rPr lang="ru-RU" sz="2800" dirty="0"/>
              <a:t> регион                       Дагестанская оп. ст., Кубанская </a:t>
            </a:r>
            <a:r>
              <a:rPr lang="ru-RU" sz="2800" dirty="0" err="1"/>
              <a:t>оп.ст</a:t>
            </a:r>
            <a:r>
              <a:rPr lang="ru-RU" sz="2800" dirty="0"/>
              <a:t>., Майкопская </a:t>
            </a:r>
            <a:r>
              <a:rPr lang="ru-RU" sz="2800" dirty="0" err="1"/>
              <a:t>оп.ст</a:t>
            </a:r>
            <a:r>
              <a:rPr lang="ru-RU" sz="2800" dirty="0"/>
              <a:t>.</a:t>
            </a:r>
          </a:p>
          <a:p>
            <a:pPr>
              <a:lnSpc>
                <a:spcPct val="80000"/>
              </a:lnSpc>
            </a:pPr>
            <a:r>
              <a:rPr lang="ru-RU" sz="2000" b="1" dirty="0"/>
              <a:t>Волгоградский </a:t>
            </a:r>
            <a:r>
              <a:rPr lang="ru-RU" sz="2000" b="1" dirty="0" err="1"/>
              <a:t>оп.п</a:t>
            </a:r>
            <a:r>
              <a:rPr lang="ru-RU" sz="2000" b="1" dirty="0"/>
              <a:t>., Тюменский </a:t>
            </a:r>
            <a:r>
              <a:rPr lang="ru-RU" sz="2000" b="1" dirty="0" err="1"/>
              <a:t>оп.п</a:t>
            </a:r>
            <a:r>
              <a:rPr lang="ru-RU" sz="2000" b="1" dirty="0"/>
              <a:t>., Полярная </a:t>
            </a:r>
            <a:r>
              <a:rPr lang="ru-RU" sz="2000" b="1" dirty="0" err="1"/>
              <a:t>оп.ст</a:t>
            </a:r>
            <a:r>
              <a:rPr lang="ru-RU" sz="2000" b="1" dirty="0"/>
              <a:t>.</a:t>
            </a:r>
          </a:p>
          <a:p>
            <a:pPr>
              <a:lnSpc>
                <a:spcPct val="80000"/>
              </a:lnSpc>
            </a:pPr>
            <a:endParaRPr lang="ru-RU" sz="20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dirty="0"/>
              <a:t>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47930039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866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292867" name="Picture 3" descr="vi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2868" name="Picture 4" descr="he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2869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00">
                <a:solidFill>
                  <a:srgbClr val="000000"/>
                </a:solidFill>
              </a:endParaRPr>
            </a:p>
          </p:txBody>
        </p:sp>
      </p:grp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>
              <a:solidFill>
                <a:srgbClr val="000000"/>
              </a:solidFill>
            </a:endParaRPr>
          </a:p>
          <a:p>
            <a:pPr eaLnBrk="0" hangingPunct="0"/>
            <a:r>
              <a:rPr lang="ru-RU" sz="1800">
                <a:solidFill>
                  <a:srgbClr val="000000"/>
                </a:solidFill>
              </a:rPr>
              <a:t/>
            </a:r>
            <a:br>
              <a:rPr lang="ru-RU" sz="1800">
                <a:solidFill>
                  <a:srgbClr val="000000"/>
                </a:solidFill>
              </a:rPr>
            </a:br>
            <a:endParaRPr lang="ru-RU" sz="1800">
              <a:solidFill>
                <a:srgbClr val="000000"/>
              </a:solidFill>
            </a:endParaRPr>
          </a:p>
          <a:p>
            <a:pPr eaLnBrk="0" hangingPunct="0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292872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  <a:p>
            <a:pPr eaLnBrk="0" hangingPunct="0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292873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292874" name="Rectangle 10"/>
          <p:cNvSpPr>
            <a:spLocks noChangeArrowheads="1"/>
          </p:cNvSpPr>
          <p:nvPr/>
        </p:nvSpPr>
        <p:spPr bwMode="auto">
          <a:xfrm>
            <a:off x="1428750" y="1133475"/>
            <a:ext cx="6040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Центральный Нечерноземный  регион</a:t>
            </a:r>
          </a:p>
        </p:txBody>
      </p:sp>
      <p:sp>
        <p:nvSpPr>
          <p:cNvPr id="292875" name="Rectangle 11"/>
          <p:cNvSpPr>
            <a:spLocks noChangeArrowheads="1"/>
          </p:cNvSpPr>
          <p:nvPr/>
        </p:nvSpPr>
        <p:spPr bwMode="auto">
          <a:xfrm>
            <a:off x="279400" y="1593850"/>
            <a:ext cx="8669338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>
                <a:solidFill>
                  <a:srgbClr val="000000"/>
                </a:solidFill>
              </a:rPr>
              <a:t> </a:t>
            </a:r>
            <a:r>
              <a:rPr lang="ru-RU" sz="2000" b="1">
                <a:solidFill>
                  <a:srgbClr val="3366FF"/>
                </a:solidFill>
              </a:rPr>
              <a:t>Скороспелость: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 к-30840 Колизей (Архангельская обл.),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к-30886 Нутанс 290 , к-30961 Нутанс 302 (Самарской обл.),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к-30890 Симон (Кемеровская обл.),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 к-30911 ГЦ 16, к-30913 ГЦ-188, к-30915 ГЦ 210(Московской обл.)</a:t>
            </a:r>
          </a:p>
          <a:p>
            <a:pPr algn="ctr"/>
            <a:r>
              <a:rPr lang="ru-RU" sz="2000" b="1">
                <a:solidFill>
                  <a:srgbClr val="3366FF"/>
                </a:solidFill>
              </a:rPr>
              <a:t>Высокая урожайность и крупнозерность: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к-30847 Ясный, к-30958 Тонус(Ростовской обл.),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к-30844 Хаджибей( Белгородская обл.),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 к-30887 Нутанс 401(Саратовская обл.),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к-30894 Адамовский 1, к-30895 Первоцелинник (Оренбургская обл.), к- 30889 Данута, к-30933 </a:t>
            </a:r>
            <a:r>
              <a:rPr lang="en-US" sz="2000" b="1">
                <a:solidFill>
                  <a:srgbClr val="000000"/>
                </a:solidFill>
              </a:rPr>
              <a:t>Jersey</a:t>
            </a:r>
            <a:r>
              <a:rPr lang="ru-RU" sz="2000" b="1">
                <a:solidFill>
                  <a:srgbClr val="000000"/>
                </a:solidFill>
              </a:rPr>
              <a:t>(Германия),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 к -30856 Корона ( Украина).</a:t>
            </a:r>
          </a:p>
        </p:txBody>
      </p:sp>
    </p:spTree>
    <p:extLst>
      <p:ext uri="{BB962C8B-B14F-4D97-AF65-F5344CB8AC3E}">
        <p14:creationId xmlns:p14="http://schemas.microsoft.com/office/powerpoint/2010/main" xmlns="" val="2933455430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914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294915" name="Picture 3" descr="vi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4916" name="Picture 4" descr="he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4917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00">
                <a:solidFill>
                  <a:srgbClr val="000000"/>
                </a:solidFill>
              </a:endParaRPr>
            </a:p>
          </p:txBody>
        </p:sp>
      </p:grp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>
              <a:solidFill>
                <a:srgbClr val="000000"/>
              </a:solidFill>
            </a:endParaRPr>
          </a:p>
          <a:p>
            <a:pPr eaLnBrk="0" hangingPunct="0"/>
            <a:r>
              <a:rPr lang="ru-RU" sz="1800">
                <a:solidFill>
                  <a:srgbClr val="000000"/>
                </a:solidFill>
              </a:rPr>
              <a:t/>
            </a:r>
            <a:br>
              <a:rPr lang="ru-RU" sz="1800">
                <a:solidFill>
                  <a:srgbClr val="000000"/>
                </a:solidFill>
              </a:rPr>
            </a:br>
            <a:endParaRPr lang="ru-RU" sz="1800">
              <a:solidFill>
                <a:srgbClr val="000000"/>
              </a:solidFill>
            </a:endParaRPr>
          </a:p>
          <a:p>
            <a:pPr eaLnBrk="0" hangingPunct="0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294920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  <a:p>
            <a:pPr eaLnBrk="0" hangingPunct="0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294922" name="Rectangle 10"/>
          <p:cNvSpPr>
            <a:spLocks noChangeArrowheads="1"/>
          </p:cNvSpPr>
          <p:nvPr/>
        </p:nvSpPr>
        <p:spPr bwMode="auto">
          <a:xfrm>
            <a:off x="1644650" y="1133475"/>
            <a:ext cx="560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Центральный Черноземный регион</a:t>
            </a:r>
          </a:p>
        </p:txBody>
      </p:sp>
      <p:sp>
        <p:nvSpPr>
          <p:cNvPr id="294923" name="Rectangle 11"/>
          <p:cNvSpPr>
            <a:spLocks noChangeArrowheads="1"/>
          </p:cNvSpPr>
          <p:nvPr/>
        </p:nvSpPr>
        <p:spPr bwMode="auto">
          <a:xfrm>
            <a:off x="266700" y="1733550"/>
            <a:ext cx="8669338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rgbClr val="3366FF"/>
                </a:solidFill>
              </a:rPr>
              <a:t>Крупнозерность(масса зерна </a:t>
            </a:r>
            <a:r>
              <a:rPr lang="en-US" sz="2000" b="1">
                <a:solidFill>
                  <a:srgbClr val="3366FF"/>
                </a:solidFill>
              </a:rPr>
              <a:t>&gt; 54</a:t>
            </a:r>
            <a:r>
              <a:rPr lang="ru-RU" sz="2000" b="1">
                <a:solidFill>
                  <a:srgbClr val="3366FF"/>
                </a:solidFill>
              </a:rPr>
              <a:t>г):</a:t>
            </a:r>
            <a:r>
              <a:rPr lang="ru-RU" sz="2000" b="1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к-30960 Медикум 119, к-30961 Нутанс 302,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 к-30962 Медикум 336  Самарского обл.,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к- 30959 Заветный  Ростовская обл.,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к- 30959 Натали Оренбургская обл.,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к-30916 Пасадена  Германия,   к-30920 </a:t>
            </a:r>
            <a:r>
              <a:rPr lang="en-US" sz="2000" b="1">
                <a:solidFill>
                  <a:srgbClr val="000000"/>
                </a:solidFill>
              </a:rPr>
              <a:t>Barke</a:t>
            </a:r>
            <a:r>
              <a:rPr lang="ru-RU" sz="2000" b="1">
                <a:solidFill>
                  <a:srgbClr val="000000"/>
                </a:solidFill>
              </a:rPr>
              <a:t>  Швеция </a:t>
            </a:r>
          </a:p>
          <a:p>
            <a:pPr algn="ctr"/>
            <a:r>
              <a:rPr lang="ru-RU" sz="2000" b="1">
                <a:solidFill>
                  <a:srgbClr val="3366FF"/>
                </a:solidFill>
              </a:rPr>
              <a:t>Устойчивость к полеганию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к-30930 </a:t>
            </a:r>
            <a:r>
              <a:rPr lang="en-US" sz="2000" b="1">
                <a:solidFill>
                  <a:srgbClr val="000000"/>
                </a:solidFill>
              </a:rPr>
              <a:t>Saloon</a:t>
            </a:r>
            <a:r>
              <a:rPr lang="ru-RU" sz="2000" b="1">
                <a:solidFill>
                  <a:srgbClr val="000000"/>
                </a:solidFill>
              </a:rPr>
              <a:t>, к-30931 </a:t>
            </a:r>
            <a:r>
              <a:rPr lang="en-US" sz="2000" b="1">
                <a:solidFill>
                  <a:srgbClr val="000000"/>
                </a:solidFill>
              </a:rPr>
              <a:t>Prestige</a:t>
            </a:r>
            <a:r>
              <a:rPr lang="ru-RU" sz="2000" b="1">
                <a:solidFill>
                  <a:srgbClr val="000000"/>
                </a:solidFill>
              </a:rPr>
              <a:t>,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 к- 30936 </a:t>
            </a:r>
            <a:r>
              <a:rPr lang="en-US" sz="2000" b="1">
                <a:solidFill>
                  <a:srgbClr val="000000"/>
                </a:solidFill>
              </a:rPr>
              <a:t>Maridol</a:t>
            </a:r>
            <a:r>
              <a:rPr lang="ru-RU" sz="2000" b="1">
                <a:solidFill>
                  <a:srgbClr val="000000"/>
                </a:solidFill>
              </a:rPr>
              <a:t>, к-30938 </a:t>
            </a:r>
            <a:r>
              <a:rPr lang="en-US" sz="2000" b="1">
                <a:solidFill>
                  <a:srgbClr val="000000"/>
                </a:solidFill>
              </a:rPr>
              <a:t>Ditta</a:t>
            </a:r>
            <a:r>
              <a:rPr lang="ru-RU" sz="2000" b="1">
                <a:solidFill>
                  <a:srgbClr val="000000"/>
                </a:solidFill>
              </a:rPr>
              <a:t>  Чехия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 к-30921</a:t>
            </a:r>
            <a:r>
              <a:rPr lang="en-US" sz="2000" b="1">
                <a:solidFill>
                  <a:srgbClr val="000000"/>
                </a:solidFill>
              </a:rPr>
              <a:t>Druvis</a:t>
            </a:r>
            <a:r>
              <a:rPr lang="ru-RU" sz="2000" b="1">
                <a:solidFill>
                  <a:srgbClr val="000000"/>
                </a:solidFill>
              </a:rPr>
              <a:t> Латвия , к-30917 </a:t>
            </a:r>
            <a:r>
              <a:rPr lang="en-US" sz="2000" b="1">
                <a:solidFill>
                  <a:srgbClr val="000000"/>
                </a:solidFill>
              </a:rPr>
              <a:t>Phyladelphya</a:t>
            </a:r>
            <a:r>
              <a:rPr lang="ru-RU" sz="2000" b="1">
                <a:solidFill>
                  <a:srgbClr val="000000"/>
                </a:solidFill>
              </a:rPr>
              <a:t> Германия) </a:t>
            </a:r>
          </a:p>
          <a:p>
            <a:pPr algn="ctr"/>
            <a:r>
              <a:rPr lang="ru-RU" sz="2000" b="1">
                <a:solidFill>
                  <a:srgbClr val="3366FF"/>
                </a:solidFill>
              </a:rPr>
              <a:t>Высокая продуктивность и устойчивость к грибным болезням: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к-30961 Нутанс 302, к-30962 Медикум 336(Самарская обл.),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 к- 30959 Заветный, к-30958Тонус(Ростовская обл.)</a:t>
            </a:r>
          </a:p>
        </p:txBody>
      </p:sp>
    </p:spTree>
    <p:extLst>
      <p:ext uri="{BB962C8B-B14F-4D97-AF65-F5344CB8AC3E}">
        <p14:creationId xmlns:p14="http://schemas.microsoft.com/office/powerpoint/2010/main" xmlns="" val="3465660348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62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296963" name="Picture 3" descr="vi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6964" name="Picture 4" descr="he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6965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00">
                <a:solidFill>
                  <a:srgbClr val="000000"/>
                </a:solidFill>
              </a:endParaRPr>
            </a:p>
          </p:txBody>
        </p:sp>
      </p:grpSp>
      <p:sp>
        <p:nvSpPr>
          <p:cNvPr id="296966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296967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>
              <a:solidFill>
                <a:srgbClr val="000000"/>
              </a:solidFill>
            </a:endParaRPr>
          </a:p>
          <a:p>
            <a:pPr eaLnBrk="0" hangingPunct="0"/>
            <a:r>
              <a:rPr lang="ru-RU" sz="1800">
                <a:solidFill>
                  <a:srgbClr val="000000"/>
                </a:solidFill>
              </a:rPr>
              <a:t/>
            </a:r>
            <a:br>
              <a:rPr lang="ru-RU" sz="1800">
                <a:solidFill>
                  <a:srgbClr val="000000"/>
                </a:solidFill>
              </a:rPr>
            </a:br>
            <a:endParaRPr lang="ru-RU" sz="1800">
              <a:solidFill>
                <a:srgbClr val="000000"/>
              </a:solidFill>
            </a:endParaRPr>
          </a:p>
          <a:p>
            <a:pPr eaLnBrk="0" hangingPunct="0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296968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  <a:p>
            <a:pPr eaLnBrk="0" hangingPunct="0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296969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296970" name="Rectangle 10"/>
          <p:cNvSpPr>
            <a:spLocks noChangeArrowheads="1"/>
          </p:cNvSpPr>
          <p:nvPr/>
        </p:nvSpPr>
        <p:spPr bwMode="auto">
          <a:xfrm>
            <a:off x="2276475" y="1133475"/>
            <a:ext cx="4325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Северо- Кавказский регион</a:t>
            </a:r>
          </a:p>
        </p:txBody>
      </p:sp>
      <p:sp>
        <p:nvSpPr>
          <p:cNvPr id="296971" name="Rectangle 11"/>
          <p:cNvSpPr>
            <a:spLocks noChangeArrowheads="1"/>
          </p:cNvSpPr>
          <p:nvPr/>
        </p:nvSpPr>
        <p:spPr bwMode="auto">
          <a:xfrm>
            <a:off x="220663" y="2254250"/>
            <a:ext cx="8669337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rgbClr val="3366FF"/>
                </a:solidFill>
              </a:rPr>
              <a:t>Устойчивость к мучнистой росе </a:t>
            </a:r>
            <a:r>
              <a:rPr lang="ru-RU" sz="2000" b="1">
                <a:solidFill>
                  <a:srgbClr val="000000"/>
                </a:solidFill>
              </a:rPr>
              <a:t>: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к-30932 </a:t>
            </a:r>
            <a:r>
              <a:rPr lang="en-US" sz="2000" b="1">
                <a:solidFill>
                  <a:srgbClr val="000000"/>
                </a:solidFill>
              </a:rPr>
              <a:t>Olbram</a:t>
            </a:r>
            <a:r>
              <a:rPr lang="ru-RU" sz="2000" b="1">
                <a:solidFill>
                  <a:srgbClr val="000000"/>
                </a:solidFill>
              </a:rPr>
              <a:t> , к-30934 </a:t>
            </a:r>
            <a:r>
              <a:rPr lang="en-US" sz="2000" b="1">
                <a:solidFill>
                  <a:srgbClr val="000000"/>
                </a:solidFill>
              </a:rPr>
              <a:t>Atribut</a:t>
            </a:r>
            <a:r>
              <a:rPr lang="ru-RU" sz="2000" b="1">
                <a:solidFill>
                  <a:srgbClr val="000000"/>
                </a:solidFill>
              </a:rPr>
              <a:t>, к-30940), </a:t>
            </a:r>
            <a:r>
              <a:rPr lang="en-US" sz="2000" b="1">
                <a:solidFill>
                  <a:srgbClr val="000000"/>
                </a:solidFill>
              </a:rPr>
              <a:t>Madonna</a:t>
            </a:r>
            <a:r>
              <a:rPr lang="ru-RU" sz="2000" b="1">
                <a:solidFill>
                  <a:srgbClr val="000000"/>
                </a:solidFill>
              </a:rPr>
              <a:t> (Чехия)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 к-30889 Данута (Германия),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 к-30946 </a:t>
            </a:r>
            <a:r>
              <a:rPr lang="en-US" sz="2000" b="1">
                <a:solidFill>
                  <a:srgbClr val="000000"/>
                </a:solidFill>
              </a:rPr>
              <a:t>Pongo</a:t>
            </a:r>
            <a:r>
              <a:rPr lang="ru-RU" sz="2000" b="1">
                <a:solidFill>
                  <a:srgbClr val="000000"/>
                </a:solidFill>
              </a:rPr>
              <a:t>, к-30947 </a:t>
            </a:r>
            <a:r>
              <a:rPr lang="en-US" sz="2000" b="1">
                <a:solidFill>
                  <a:srgbClr val="000000"/>
                </a:solidFill>
              </a:rPr>
              <a:t>Perfekt</a:t>
            </a:r>
            <a:r>
              <a:rPr lang="ru-RU" sz="2000" b="1">
                <a:solidFill>
                  <a:srgbClr val="000000"/>
                </a:solidFill>
              </a:rPr>
              <a:t> ( Швеция)</a:t>
            </a:r>
          </a:p>
          <a:p>
            <a:pPr algn="ctr"/>
            <a:endParaRPr lang="ru-RU" sz="2000" b="1">
              <a:solidFill>
                <a:srgbClr val="000000"/>
              </a:solidFill>
            </a:endParaRPr>
          </a:p>
          <a:p>
            <a:pPr algn="ctr"/>
            <a:r>
              <a:rPr lang="ru-RU" sz="2000" b="1">
                <a:solidFill>
                  <a:srgbClr val="3366FF"/>
                </a:solidFill>
              </a:rPr>
              <a:t>Устойчивость к бурой ржавчине: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 к-30958 Тонус (Ростовская обл.),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к-30895 Первоцелинник (Оренбургская обл.),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к-30918 Омский 91(Омская обл.), </a:t>
            </a:r>
          </a:p>
          <a:p>
            <a:pPr algn="ctr"/>
            <a:r>
              <a:rPr lang="ru-RU" sz="2000" b="1">
                <a:solidFill>
                  <a:srgbClr val="000000"/>
                </a:solidFill>
              </a:rPr>
              <a:t>к- 30930 </a:t>
            </a:r>
            <a:r>
              <a:rPr lang="en-US" sz="2000" b="1">
                <a:solidFill>
                  <a:srgbClr val="000000"/>
                </a:solidFill>
              </a:rPr>
              <a:t>Saloon</a:t>
            </a:r>
            <a:r>
              <a:rPr lang="ru-RU" sz="2000" b="1">
                <a:solidFill>
                  <a:srgbClr val="000000"/>
                </a:solidFill>
              </a:rPr>
              <a:t> , к-30931 </a:t>
            </a:r>
            <a:r>
              <a:rPr lang="en-US" sz="2000" b="1">
                <a:solidFill>
                  <a:srgbClr val="000000"/>
                </a:solidFill>
              </a:rPr>
              <a:t>Prestige</a:t>
            </a:r>
            <a:r>
              <a:rPr lang="ru-RU" sz="2000" b="1">
                <a:solidFill>
                  <a:srgbClr val="000000"/>
                </a:solidFill>
              </a:rPr>
              <a:t>, к-30936 </a:t>
            </a:r>
            <a:r>
              <a:rPr lang="en-US" sz="2000" b="1">
                <a:solidFill>
                  <a:srgbClr val="000000"/>
                </a:solidFill>
              </a:rPr>
              <a:t>Maridol</a:t>
            </a:r>
            <a:r>
              <a:rPr lang="ru-RU" sz="2000" b="1">
                <a:solidFill>
                  <a:srgbClr val="000000"/>
                </a:solidFill>
              </a:rPr>
              <a:t> , к-30932 </a:t>
            </a:r>
            <a:r>
              <a:rPr lang="en-US" sz="2000" b="1">
                <a:solidFill>
                  <a:srgbClr val="000000"/>
                </a:solidFill>
              </a:rPr>
              <a:t>Olbram</a:t>
            </a:r>
            <a:r>
              <a:rPr lang="ru-RU" sz="2000" b="1">
                <a:solidFill>
                  <a:srgbClr val="000000"/>
                </a:solidFill>
              </a:rPr>
              <a:t> , к-30934 </a:t>
            </a:r>
            <a:r>
              <a:rPr lang="en-US" sz="2000" b="1">
                <a:solidFill>
                  <a:srgbClr val="000000"/>
                </a:solidFill>
              </a:rPr>
              <a:t>Atribut </a:t>
            </a:r>
            <a:r>
              <a:rPr lang="ru-RU" sz="2000" b="1">
                <a:solidFill>
                  <a:srgbClr val="000000"/>
                </a:solidFill>
              </a:rPr>
              <a:t>, к-30940 </a:t>
            </a:r>
            <a:r>
              <a:rPr lang="en-US" sz="2000" b="1">
                <a:solidFill>
                  <a:srgbClr val="000000"/>
                </a:solidFill>
              </a:rPr>
              <a:t>Madonna</a:t>
            </a:r>
            <a:r>
              <a:rPr lang="ru-RU" sz="2000" b="1">
                <a:solidFill>
                  <a:srgbClr val="000000"/>
                </a:solidFill>
              </a:rPr>
              <a:t> (Чехия) </a:t>
            </a:r>
          </a:p>
        </p:txBody>
      </p:sp>
    </p:spTree>
    <p:extLst>
      <p:ext uri="{BB962C8B-B14F-4D97-AF65-F5344CB8AC3E}">
        <p14:creationId xmlns:p14="http://schemas.microsoft.com/office/powerpoint/2010/main" xmlns="" val="1322622134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522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63523" name="Picture 3" descr="vi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3524" name="Picture 4" descr="he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3525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63526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sp>
        <p:nvSpPr>
          <p:cNvPr id="363527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  <a:p>
            <a:pPr eaLnBrk="0" hangingPunct="0"/>
            <a:r>
              <a:rPr lang="ru-RU" sz="1800"/>
              <a:t/>
            </a:r>
            <a:br>
              <a:rPr lang="ru-RU" sz="1800"/>
            </a:br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63528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63529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cs typeface="Times New Roman" pitchFamily="18" charset="0"/>
              </a:rPr>
              <a:t>.</a:t>
            </a:r>
            <a:endParaRPr lang="ru-RU" sz="1800"/>
          </a:p>
        </p:txBody>
      </p:sp>
      <p:sp>
        <p:nvSpPr>
          <p:cNvPr id="363530" name="Rectangle 10"/>
          <p:cNvSpPr>
            <a:spLocks noChangeArrowheads="1"/>
          </p:cNvSpPr>
          <p:nvPr/>
        </p:nvSpPr>
        <p:spPr bwMode="auto">
          <a:xfrm>
            <a:off x="2257284" y="1131243"/>
            <a:ext cx="43627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Северо- </a:t>
            </a:r>
            <a:r>
              <a:rPr lang="ru-RU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Кавказский </a:t>
            </a: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регион</a:t>
            </a:r>
          </a:p>
        </p:txBody>
      </p:sp>
      <p:sp>
        <p:nvSpPr>
          <p:cNvPr id="363557" name="Rectangle 37"/>
          <p:cNvSpPr>
            <a:spLocks noChangeArrowheads="1"/>
          </p:cNvSpPr>
          <p:nvPr/>
        </p:nvSpPr>
        <p:spPr bwMode="auto">
          <a:xfrm>
            <a:off x="279400" y="1898650"/>
            <a:ext cx="8669338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/>
              <a:t>к-30774 Карабалыкский 5, к-30777Челябинский 99 Челябинская обл.,</a:t>
            </a:r>
          </a:p>
          <a:p>
            <a:pPr algn="ctr"/>
            <a:r>
              <a:rPr lang="ru-RU" sz="2000"/>
              <a:t> к-30719 Тарский 3, к-30721Омский 90 Омская обл., </a:t>
            </a:r>
          </a:p>
          <a:p>
            <a:pPr algn="ctr"/>
            <a:r>
              <a:rPr lang="ru-RU" sz="2000"/>
              <a:t>к-30591Рахат Татарстан, к-30595 Приазовский 9 Ростовская обл., </a:t>
            </a:r>
          </a:p>
          <a:p>
            <a:pPr algn="ctr"/>
            <a:r>
              <a:rPr lang="ru-RU" sz="2000"/>
              <a:t>к-30805 Меркурий, Кировская обл., к-30830 Партнер, Тюменская обл </a:t>
            </a:r>
          </a:p>
          <a:p>
            <a:pPr algn="ctr"/>
            <a:r>
              <a:rPr lang="ru-RU" sz="2000"/>
              <a:t>к-30801 Горинский, к-30623 Белгородец   Белгородская обл.,. </a:t>
            </a:r>
          </a:p>
          <a:p>
            <a:pPr algn="ctr"/>
            <a:r>
              <a:rPr lang="ru-RU" sz="2000"/>
              <a:t>30847Ясный  Ростовская обл.,</a:t>
            </a:r>
          </a:p>
          <a:p>
            <a:pPr algn="ctr"/>
            <a:r>
              <a:rPr lang="ru-RU" sz="2000"/>
              <a:t>  сорта Украины: к-30835 Феникс, к-30837 Носовский 21,  </a:t>
            </a:r>
          </a:p>
          <a:p>
            <a:pPr algn="ctr"/>
            <a:r>
              <a:rPr lang="ru-RU" sz="2000"/>
              <a:t>к-30838 Пивденный, </a:t>
            </a:r>
          </a:p>
          <a:p>
            <a:pPr algn="ctr"/>
            <a:r>
              <a:rPr lang="ru-RU" sz="2000"/>
              <a:t>к-30566 Бурштын  Беларусь </a:t>
            </a:r>
          </a:p>
          <a:p>
            <a:pPr algn="ctr"/>
            <a:r>
              <a:rPr lang="ru-RU" sz="2000"/>
              <a:t>к-30821 </a:t>
            </a:r>
            <a:r>
              <a:rPr lang="en-US" sz="2000"/>
              <a:t>Anabell </a:t>
            </a:r>
            <a:r>
              <a:rPr lang="ru-RU" sz="2000"/>
              <a:t> Германия, </a:t>
            </a: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130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04131" name="Picture 3" descr="vi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4132" name="Picture 4" descr="he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4133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00">
                <a:solidFill>
                  <a:srgbClr val="000000"/>
                </a:solidFill>
              </a:endParaRPr>
            </a:p>
          </p:txBody>
        </p:sp>
      </p:grpSp>
      <p:sp>
        <p:nvSpPr>
          <p:cNvPr id="304134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304135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>
              <a:solidFill>
                <a:srgbClr val="000000"/>
              </a:solidFill>
            </a:endParaRPr>
          </a:p>
          <a:p>
            <a:pPr eaLnBrk="0" hangingPunct="0"/>
            <a:r>
              <a:rPr lang="ru-RU" sz="1800">
                <a:solidFill>
                  <a:srgbClr val="000000"/>
                </a:solidFill>
              </a:rPr>
              <a:t/>
            </a:r>
            <a:br>
              <a:rPr lang="ru-RU" sz="1800">
                <a:solidFill>
                  <a:srgbClr val="000000"/>
                </a:solidFill>
              </a:rPr>
            </a:br>
            <a:endParaRPr lang="ru-RU" sz="1800">
              <a:solidFill>
                <a:srgbClr val="000000"/>
              </a:solidFill>
            </a:endParaRPr>
          </a:p>
          <a:p>
            <a:pPr eaLnBrk="0" hangingPunct="0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304136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  <a:p>
            <a:pPr eaLnBrk="0" hangingPunct="0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304137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304138" name="Rectangle 10"/>
          <p:cNvSpPr>
            <a:spLocks noChangeArrowheads="1"/>
          </p:cNvSpPr>
          <p:nvPr/>
        </p:nvSpPr>
        <p:spPr bwMode="auto">
          <a:xfrm>
            <a:off x="2595563" y="1133475"/>
            <a:ext cx="367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2400" b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itchFamily="18" charset="-52"/>
              </a:rPr>
              <a:t>Северо-Западный регион</a:t>
            </a:r>
          </a:p>
        </p:txBody>
      </p:sp>
      <p:sp>
        <p:nvSpPr>
          <p:cNvPr id="304139" name="Rectangle 11"/>
          <p:cNvSpPr>
            <a:spLocks noChangeArrowheads="1"/>
          </p:cNvSpPr>
          <p:nvPr/>
        </p:nvSpPr>
        <p:spPr bwMode="auto">
          <a:xfrm>
            <a:off x="714375" y="1941513"/>
            <a:ext cx="727075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3366FF"/>
                </a:solidFill>
                <a:latin typeface="Times New Roman" pitchFamily="18" charset="0"/>
              </a:rPr>
              <a:t>ультраскороспелые сорта:</a:t>
            </a: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к-31045 Прикумский 47  Ставропольский кр., </a:t>
            </a:r>
          </a:p>
          <a:p>
            <a:pPr algn="ctr"/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пр.к – 7829 Джау-Кабутак Таджикистан,</a:t>
            </a:r>
          </a:p>
          <a:p>
            <a:pPr algn="ctr"/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 пр.к-7830Местный  Афганистан,</a:t>
            </a:r>
          </a:p>
          <a:p>
            <a:pPr algn="ctr"/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 к-30954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Pek</a:t>
            </a: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, к-30955 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Jelen</a:t>
            </a: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 Югославия, </a:t>
            </a:r>
          </a:p>
          <a:p>
            <a:pPr algn="ctr"/>
            <a:r>
              <a:rPr lang="ru-RU" sz="2400" b="1">
                <a:solidFill>
                  <a:srgbClr val="3366FF"/>
                </a:solidFill>
                <a:latin typeface="Times New Roman" pitchFamily="18" charset="0"/>
              </a:rPr>
              <a:t>скороспелые сорта:</a:t>
            </a:r>
          </a:p>
          <a:p>
            <a:pPr algn="ctr"/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к-30961 Нутанс 302  Самарская обл., </a:t>
            </a:r>
          </a:p>
          <a:p>
            <a:pPr algn="ctr"/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к-30958 Тонус, Ростовская обл. </a:t>
            </a:r>
          </a:p>
        </p:txBody>
      </p:sp>
    </p:spTree>
    <p:extLst>
      <p:ext uri="{BB962C8B-B14F-4D97-AF65-F5344CB8AC3E}">
        <p14:creationId xmlns:p14="http://schemas.microsoft.com/office/powerpoint/2010/main" xmlns="" val="2155955807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002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84003" name="Picture 3" descr="vi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4004" name="Picture 4" descr="he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4005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84006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sp>
        <p:nvSpPr>
          <p:cNvPr id="384007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  <a:p>
            <a:pPr eaLnBrk="0" hangingPunct="0"/>
            <a:r>
              <a:rPr lang="ru-RU" sz="1800"/>
              <a:t/>
            </a:r>
            <a:br>
              <a:rPr lang="ru-RU" sz="1800"/>
            </a:br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84008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84009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cs typeface="Times New Roman" pitchFamily="18" charset="0"/>
              </a:rPr>
              <a:t>.</a:t>
            </a:r>
            <a:endParaRPr lang="ru-RU" sz="1800"/>
          </a:p>
        </p:txBody>
      </p:sp>
      <p:sp>
        <p:nvSpPr>
          <p:cNvPr id="384010" name="Rectangle 10"/>
          <p:cNvSpPr>
            <a:spLocks noChangeArrowheads="1"/>
          </p:cNvSpPr>
          <p:nvPr/>
        </p:nvSpPr>
        <p:spPr bwMode="auto">
          <a:xfrm>
            <a:off x="2124075" y="1133475"/>
            <a:ext cx="4408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Источники крупнозерности</a:t>
            </a:r>
            <a:r>
              <a:rPr lang="ru-RU" sz="2400" b="1"/>
              <a:t> </a:t>
            </a:r>
          </a:p>
        </p:txBody>
      </p:sp>
      <p:graphicFrame>
        <p:nvGraphicFramePr>
          <p:cNvPr id="384011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07520323"/>
              </p:ext>
            </p:extLst>
          </p:nvPr>
        </p:nvGraphicFramePr>
        <p:xfrm>
          <a:off x="1731963" y="1803400"/>
          <a:ext cx="6548437" cy="4012248"/>
        </p:xfrm>
        <a:graphic>
          <a:graphicData uri="http://schemas.openxmlformats.org/drawingml/2006/table">
            <a:tbl>
              <a:tblPr/>
              <a:tblGrid>
                <a:gridCol w="1519237"/>
                <a:gridCol w="2209800"/>
                <a:gridCol w="2819400"/>
              </a:tblGrid>
              <a:tr h="446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№каталога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Происхождение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30960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Медикум 110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Самарская обл.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30958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Тонус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Ростовская обл.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30957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Натали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Оренбургская обл.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31045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Прикумский 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Ставропольский кр.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30969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Одесский 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Украина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30966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Messina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Германия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30998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Toledo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Англия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31205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Buloke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Австралия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31092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Крузер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Германия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498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62499" name="Picture 3" descr="vi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2500" name="Picture 4" descr="he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2501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62502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sp>
        <p:nvSpPr>
          <p:cNvPr id="362503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  <a:p>
            <a:pPr eaLnBrk="0" hangingPunct="0"/>
            <a:r>
              <a:rPr lang="ru-RU" sz="1800"/>
              <a:t/>
            </a:r>
            <a:br>
              <a:rPr lang="ru-RU" sz="1800"/>
            </a:br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62504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62505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cs typeface="Times New Roman" pitchFamily="18" charset="0"/>
              </a:rPr>
              <a:t>.</a:t>
            </a:r>
            <a:endParaRPr lang="ru-RU" sz="1800"/>
          </a:p>
        </p:txBody>
      </p:sp>
      <p:sp>
        <p:nvSpPr>
          <p:cNvPr id="362506" name="Rectangle 10"/>
          <p:cNvSpPr>
            <a:spLocks noChangeArrowheads="1"/>
          </p:cNvSpPr>
          <p:nvPr/>
        </p:nvSpPr>
        <p:spPr bwMode="auto">
          <a:xfrm>
            <a:off x="1652588" y="1133475"/>
            <a:ext cx="5576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itchFamily="18" charset="-52"/>
              </a:rPr>
              <a:t>Источники устойчивочти к полеганию</a:t>
            </a:r>
          </a:p>
        </p:txBody>
      </p:sp>
      <p:sp>
        <p:nvSpPr>
          <p:cNvPr id="362533" name="Rectangle 37"/>
          <p:cNvSpPr>
            <a:spLocks noChangeArrowheads="1"/>
          </p:cNvSpPr>
          <p:nvPr/>
        </p:nvSpPr>
        <p:spPr bwMode="auto">
          <a:xfrm>
            <a:off x="846138" y="2311400"/>
            <a:ext cx="7400925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449263" algn="ctr"/>
            <a:r>
              <a:rPr lang="ru-RU" sz="2400" b="1"/>
              <a:t>к-30923       </a:t>
            </a:r>
            <a:r>
              <a:rPr lang="en-US" sz="2400" b="1"/>
              <a:t>Klinta</a:t>
            </a:r>
            <a:r>
              <a:rPr lang="ru-RU" sz="2400" b="1"/>
              <a:t>        Латвия,</a:t>
            </a:r>
          </a:p>
          <a:p>
            <a:pPr indent="449263" algn="ctr"/>
            <a:r>
              <a:rPr lang="ru-RU" sz="2400" b="1"/>
              <a:t>к-30946      </a:t>
            </a:r>
            <a:r>
              <a:rPr lang="en-US" sz="2400" b="1"/>
              <a:t>Pongo  </a:t>
            </a:r>
            <a:r>
              <a:rPr lang="ru-RU" sz="2400" b="1"/>
              <a:t>     Швеция </a:t>
            </a:r>
          </a:p>
          <a:p>
            <a:pPr indent="449263" algn="ctr"/>
            <a:r>
              <a:rPr lang="ru-RU" sz="2400" b="1"/>
              <a:t>к-30947        </a:t>
            </a:r>
            <a:r>
              <a:rPr lang="en-US" sz="2400" b="1"/>
              <a:t>Prefect </a:t>
            </a:r>
            <a:r>
              <a:rPr lang="ru-RU" sz="2400" b="1"/>
              <a:t>    Швеция</a:t>
            </a:r>
          </a:p>
          <a:p>
            <a:pPr indent="449263" algn="ctr"/>
            <a:r>
              <a:rPr lang="ru-RU" sz="2400" b="1"/>
              <a:t>к-30948       </a:t>
            </a:r>
            <a:r>
              <a:rPr lang="en-US" sz="2400" b="1"/>
              <a:t>Cecilia  </a:t>
            </a:r>
            <a:r>
              <a:rPr lang="ru-RU" sz="2400" b="1"/>
              <a:t>     Швеция, </a:t>
            </a:r>
          </a:p>
          <a:p>
            <a:pPr indent="449263" algn="ctr"/>
            <a:r>
              <a:rPr lang="ru-RU" sz="2400" b="1"/>
              <a:t>к-30917 </a:t>
            </a:r>
            <a:r>
              <a:rPr lang="en-US" sz="2400" b="1"/>
              <a:t>Thiladelphia </a:t>
            </a:r>
            <a:r>
              <a:rPr lang="ru-RU" sz="2400" b="1"/>
              <a:t>Германия</a:t>
            </a:r>
          </a:p>
          <a:p>
            <a:pPr indent="449263" algn="ctr"/>
            <a:r>
              <a:rPr lang="ru-RU" sz="2400" b="1"/>
              <a:t>к-30916   Пасадена     Германия,</a:t>
            </a:r>
          </a:p>
          <a:p>
            <a:pPr indent="449263" algn="ctr"/>
            <a:r>
              <a:rPr lang="ru-RU" sz="2400" b="1"/>
              <a:t>к-30928         </a:t>
            </a:r>
            <a:r>
              <a:rPr lang="en-US" sz="2400" b="1"/>
              <a:t>Prosa</a:t>
            </a:r>
            <a:r>
              <a:rPr lang="ru-RU" sz="2400" b="1"/>
              <a:t>       Чехия  </a:t>
            </a:r>
          </a:p>
          <a:p>
            <a:pPr indent="449263" algn="ctr"/>
            <a:r>
              <a:rPr lang="ru-RU" sz="2400" b="1"/>
              <a:t>к-30939</a:t>
            </a:r>
            <a:r>
              <a:rPr lang="en-US" sz="2400" b="1"/>
              <a:t>l</a:t>
            </a:r>
            <a:r>
              <a:rPr lang="ru-RU" sz="2400" b="1"/>
              <a:t>          </a:t>
            </a:r>
            <a:r>
              <a:rPr lang="en-US" sz="2400" b="1"/>
              <a:t> Sabel </a:t>
            </a:r>
            <a:r>
              <a:rPr lang="ru-RU" sz="2400" b="1"/>
              <a:t>     Чехия</a:t>
            </a:r>
          </a:p>
          <a:p>
            <a:pPr indent="449263" algn="ctr"/>
            <a:r>
              <a:rPr lang="ru-RU" sz="2400" b="1"/>
              <a:t>к-30939</a:t>
            </a:r>
            <a:r>
              <a:rPr lang="en-US" sz="2400" b="1"/>
              <a:t>l</a:t>
            </a:r>
            <a:r>
              <a:rPr lang="ru-RU" sz="2400" b="1"/>
              <a:t>           </a:t>
            </a:r>
            <a:r>
              <a:rPr lang="en-US" sz="2400" b="1"/>
              <a:t> Amulet </a:t>
            </a:r>
            <a:r>
              <a:rPr lang="ru-RU" sz="2400" b="1"/>
              <a:t> Чехия </a:t>
            </a: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306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54307" name="Picture 3" descr="vi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308" name="Picture 4" descr="he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4309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54310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sp>
        <p:nvSpPr>
          <p:cNvPr id="354311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  <a:p>
            <a:pPr eaLnBrk="0" hangingPunct="0"/>
            <a:r>
              <a:rPr lang="ru-RU" sz="1800"/>
              <a:t/>
            </a:r>
            <a:br>
              <a:rPr lang="ru-RU" sz="1800"/>
            </a:br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54312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54313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cs typeface="Times New Roman" pitchFamily="18" charset="0"/>
              </a:rPr>
              <a:t>.</a:t>
            </a:r>
            <a:endParaRPr lang="ru-RU" sz="1800"/>
          </a:p>
        </p:txBody>
      </p:sp>
      <p:sp>
        <p:nvSpPr>
          <p:cNvPr id="354317" name="Rectangle 13"/>
          <p:cNvSpPr>
            <a:spLocks noChangeArrowheads="1"/>
          </p:cNvSpPr>
          <p:nvPr/>
        </p:nvSpPr>
        <p:spPr bwMode="auto">
          <a:xfrm>
            <a:off x="2519363" y="1133475"/>
            <a:ext cx="3825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itchFamily="18" charset="-52"/>
              </a:rPr>
              <a:t>Источники скороспелости</a:t>
            </a:r>
          </a:p>
        </p:txBody>
      </p:sp>
      <p:graphicFrame>
        <p:nvGraphicFramePr>
          <p:cNvPr id="354378" name="Group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8684068"/>
              </p:ext>
            </p:extLst>
          </p:nvPr>
        </p:nvGraphicFramePr>
        <p:xfrm>
          <a:off x="1511300" y="2006600"/>
          <a:ext cx="6616700" cy="4178300"/>
        </p:xfrm>
        <a:graphic>
          <a:graphicData uri="http://schemas.openxmlformats.org/drawingml/2006/table">
            <a:tbl>
              <a:tblPr/>
              <a:tblGrid>
                <a:gridCol w="1803400"/>
                <a:gridCol w="2184400"/>
                <a:gridCol w="26289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№ каталога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Сорт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Происхождение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30894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Адамовский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Оренбургская обл.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1043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Омский 9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Омская обл.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30926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Казьминский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Приморский кр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30882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Стимул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Краснодарский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кр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31152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Maritime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Австралия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4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31154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Yarra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Австралия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31150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Sloop SA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Австралия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802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32803" name="Picture 3" descr="vi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2804" name="Picture 4" descr="hea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2805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aphicFrame>
        <p:nvGraphicFramePr>
          <p:cNvPr id="333185" name="Group 385"/>
          <p:cNvGraphicFramePr>
            <a:graphicFrameLocks noGrp="1"/>
          </p:cNvGraphicFramePr>
          <p:nvPr/>
        </p:nvGraphicFramePr>
        <p:xfrm>
          <a:off x="612775" y="1498600"/>
          <a:ext cx="7943850" cy="5375275"/>
        </p:xfrm>
        <a:graphic>
          <a:graphicData uri="http://schemas.openxmlformats.org/drawingml/2006/table">
            <a:tbl>
              <a:tblPr/>
              <a:tblGrid>
                <a:gridCol w="2362200"/>
                <a:gridCol w="1997075"/>
                <a:gridCol w="2422525"/>
                <a:gridCol w="116205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 Cyr" pitchFamily="18" charset="-52"/>
                          <a:cs typeface="Times New Roman" pitchFamily="18" charset="0"/>
                        </a:rPr>
                        <a:t>№ каталога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 Cyr" pitchFamily="18" charset="-52"/>
                          <a:cs typeface="Times New Roman" pitchFamily="18" charset="0"/>
                        </a:rPr>
                        <a:t>Название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 Cyr" pitchFamily="18" charset="-52"/>
                          <a:cs typeface="Times New Roman" pitchFamily="18" charset="0"/>
                        </a:rPr>
                        <a:t>Происхождение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fot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18095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Bankuti Korai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Венгрия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19037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Lotun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Норвегия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29425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Yo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146  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Финляндия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29426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Yo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1474  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Финляндия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29918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Kalle Ohra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Финляндия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29920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Ava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Финляндия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30047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Yo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1479           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Финляндия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1,16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21799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Weeah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Австралия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23351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Australische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Австралия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Clipper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Австралия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30291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Yerong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Австралия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1,16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30285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Kaputar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Австралия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23996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Centinella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Мексика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27891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351  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Мексика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28021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Мексмка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3184" name="Text Box 384"/>
          <p:cNvSpPr txBox="1">
            <a:spLocks noChangeArrowheads="1"/>
          </p:cNvSpPr>
          <p:nvPr/>
        </p:nvSpPr>
        <p:spPr bwMode="auto">
          <a:xfrm>
            <a:off x="1025525" y="836613"/>
            <a:ext cx="7831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b="1"/>
              <a:t> Источники скороспелости и  слабой фотопериодической чувствительности</a:t>
            </a:r>
            <a:r>
              <a:rPr lang="ru-RU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5338"/>
            <a:ext cx="8229600" cy="508000"/>
          </a:xfrm>
        </p:spPr>
        <p:txBody>
          <a:bodyPr/>
          <a:lstStyle/>
          <a:p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Мировое положение коллекции ВИР</a:t>
            </a:r>
          </a:p>
        </p:txBody>
      </p:sp>
      <p:graphicFrame>
        <p:nvGraphicFramePr>
          <p:cNvPr id="328730" name="Group 26"/>
          <p:cNvGraphicFramePr>
            <a:graphicFrameLocks noGrp="1"/>
          </p:cNvGraphicFramePr>
          <p:nvPr>
            <p:ph idx="1"/>
          </p:nvPr>
        </p:nvGraphicFramePr>
        <p:xfrm>
          <a:off x="247650" y="1584325"/>
          <a:ext cx="8680450" cy="4700588"/>
        </p:xfrm>
        <a:graphic>
          <a:graphicData uri="http://schemas.openxmlformats.org/drawingml/2006/table">
            <a:tbl>
              <a:tblPr/>
              <a:tblGrid>
                <a:gridCol w="1555750"/>
                <a:gridCol w="1892300"/>
                <a:gridCol w="5232400"/>
              </a:tblGrid>
              <a:tr h="12858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Культура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Количество образцов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Основные хранители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47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Пшеница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Ячмень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Бобовые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Кукуруза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Соя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Сорго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Овес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Нут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Картофель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Чечевица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788 654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486 724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268 369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261 584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176 400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168 550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94 440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69 736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29 576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27 424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CIMMYT (99 000), USA (43 285),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VIR (42 101)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Canada (41 360), USA (26 019), …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VIR (20 700)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CIAT (41 069) USA (11 501), …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VIR (9 274)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India (25 000),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VIR (14 704)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, USA (14 091)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China (20 300), USA (18 000),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VIR (6 740)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ICRISAT (35 184), USA (18 971),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VIR (9 892)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Canada (27 000), USA (2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019),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VIR (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12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700)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ICRISAT (17 244), ICARDA (9 974), …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VIR (2 901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VIR (8 000)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, CIP (7 100), USA (6 900)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ICARDA (7 911),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VIR (3 418)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, USA (2 259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28721" name="Group 17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28722" name="Picture 18" descr="vi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8723" name="Picture 19" descr="hea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8724" name="Line 20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8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450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60451" name="Picture 3" descr="vi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0452" name="Picture 4" descr="he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0453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60454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sp>
        <p:nvSpPr>
          <p:cNvPr id="360455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  <a:p>
            <a:pPr eaLnBrk="0" hangingPunct="0"/>
            <a:r>
              <a:rPr lang="ru-RU" sz="1800"/>
              <a:t/>
            </a:r>
            <a:br>
              <a:rPr lang="ru-RU" sz="1800"/>
            </a:br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60456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60457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cs typeface="Times New Roman" pitchFamily="18" charset="0"/>
              </a:rPr>
              <a:t>.</a:t>
            </a:r>
            <a:endParaRPr lang="ru-RU" sz="1800"/>
          </a:p>
        </p:txBody>
      </p:sp>
      <p:sp>
        <p:nvSpPr>
          <p:cNvPr id="360458" name="Rectangle 10"/>
          <p:cNvSpPr>
            <a:spLocks noChangeArrowheads="1"/>
          </p:cNvSpPr>
          <p:nvPr/>
        </p:nvSpPr>
        <p:spPr bwMode="auto">
          <a:xfrm>
            <a:off x="1789113" y="1133475"/>
            <a:ext cx="5084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Источники засухоустойчивости</a:t>
            </a:r>
            <a:r>
              <a:rPr lang="ru-RU" sz="2400" b="1"/>
              <a:t>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8202888"/>
              </p:ext>
            </p:extLst>
          </p:nvPr>
        </p:nvGraphicFramePr>
        <p:xfrm>
          <a:off x="1016000" y="1921447"/>
          <a:ext cx="7327265" cy="3855720"/>
        </p:xfrm>
        <a:graphic>
          <a:graphicData uri="http://schemas.openxmlformats.org/drawingml/2006/table">
            <a:tbl>
              <a:tblPr firstRow="1" firstCol="1" bandRow="1"/>
              <a:tblGrid>
                <a:gridCol w="1470977"/>
                <a:gridCol w="1488123"/>
                <a:gridCol w="1878648"/>
                <a:gridCol w="2489517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r>
                        <a:rPr lang="ru-RU" sz="20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кат.ВИР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Название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Разновидность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Происхождение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23682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Донецкий 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</a:t>
                      </a:r>
                      <a:r>
                        <a:rPr lang="ru-RU" sz="20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dicum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Украина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31043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Омский 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nutans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Омская обл.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31046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Щедрый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nutans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Ростовская обл.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31101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Лунь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me</a:t>
                      </a: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dicum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Пензенская обл.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31116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Кредо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Челябинская </a:t>
                      </a:r>
                      <a:r>
                        <a:rPr lang="ru-RU" sz="20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обл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30971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Беркут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me</a:t>
                      </a: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dicum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Самарская обл.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30986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Ястреб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me</a:t>
                      </a: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dicum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Самарская обл.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22515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Местный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pallidum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Египет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20301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Местный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me</a:t>
                      </a: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dicum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Иран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6778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Местный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pallidum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Иран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754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30755" name="Picture 3" descr="vi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0756" name="Picture 4" descr="he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0757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00">
                <a:solidFill>
                  <a:srgbClr val="000000"/>
                </a:solidFill>
              </a:endParaRPr>
            </a:p>
          </p:txBody>
        </p:sp>
      </p:grpSp>
      <p:sp>
        <p:nvSpPr>
          <p:cNvPr id="330758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330759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>
              <a:solidFill>
                <a:srgbClr val="000000"/>
              </a:solidFill>
            </a:endParaRPr>
          </a:p>
          <a:p>
            <a:pPr eaLnBrk="0" hangingPunct="0"/>
            <a:r>
              <a:rPr lang="ru-RU" sz="1800">
                <a:solidFill>
                  <a:srgbClr val="000000"/>
                </a:solidFill>
              </a:rPr>
              <a:t/>
            </a:r>
            <a:br>
              <a:rPr lang="ru-RU" sz="1800">
                <a:solidFill>
                  <a:srgbClr val="000000"/>
                </a:solidFill>
              </a:rPr>
            </a:br>
            <a:endParaRPr lang="ru-RU" sz="1800">
              <a:solidFill>
                <a:srgbClr val="000000"/>
              </a:solidFill>
            </a:endParaRPr>
          </a:p>
          <a:p>
            <a:pPr eaLnBrk="0" hangingPunct="0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330760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  <a:p>
            <a:pPr eaLnBrk="0" hangingPunct="0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330761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330763" name="Rectangle 11"/>
          <p:cNvSpPr>
            <a:spLocks noChangeArrowheads="1"/>
          </p:cNvSpPr>
          <p:nvPr/>
        </p:nvSpPr>
        <p:spPr bwMode="auto">
          <a:xfrm>
            <a:off x="0" y="4629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</p:txBody>
      </p:sp>
      <p:graphicFrame>
        <p:nvGraphicFramePr>
          <p:cNvPr id="331689" name="Group 9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52632879"/>
              </p:ext>
            </p:extLst>
          </p:nvPr>
        </p:nvGraphicFramePr>
        <p:xfrm>
          <a:off x="1454150" y="735013"/>
          <a:ext cx="6388100" cy="5728018"/>
        </p:xfrm>
        <a:graphic>
          <a:graphicData uri="http://schemas.openxmlformats.org/drawingml/2006/table">
            <a:tbl>
              <a:tblPr/>
              <a:tblGrid>
                <a:gridCol w="1081088"/>
                <a:gridCol w="1439862"/>
                <a:gridCol w="1616075"/>
                <a:gridCol w="1393825"/>
                <a:gridCol w="857250"/>
              </a:tblGrid>
              <a:tr h="2698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Индекс длины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Происхождение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Сорт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№  по каталогу ВИР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корня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ростка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0,88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Россия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Скиф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30242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0,84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Германия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Турингия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30372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0,98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Россия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Приморский 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30778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0,98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Россия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Лель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30804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0,91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Россия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Тандем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30883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0,94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Эстония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Roose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30885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0,96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Латвия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Malva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30925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0,92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Россия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Казьминский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30926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0,94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Чехия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Prestige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30931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0,98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Чехия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Nordus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30941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0,96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Россия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Муссон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30968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0,92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Россия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Беркут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30971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0,95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Россия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Вакула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30983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0,95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Россия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Сибиряк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30987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0,90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Финляндия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Potra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26209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27849654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4607" name="Group 175"/>
          <p:cNvGraphicFramePr>
            <a:graphicFrameLocks noGrp="1"/>
          </p:cNvGraphicFramePr>
          <p:nvPr/>
        </p:nvGraphicFramePr>
        <p:xfrm>
          <a:off x="190500" y="1447800"/>
          <a:ext cx="8756650" cy="5394960"/>
        </p:xfrm>
        <a:graphic>
          <a:graphicData uri="http://schemas.openxmlformats.org/drawingml/2006/table">
            <a:tbl>
              <a:tblPr/>
              <a:tblGrid>
                <a:gridCol w="1054100"/>
                <a:gridCol w="1752600"/>
                <a:gridCol w="1266825"/>
                <a:gridCol w="1544638"/>
                <a:gridCol w="1366837"/>
                <a:gridCol w="798513"/>
                <a:gridCol w="973137"/>
              </a:tblGrid>
              <a:tr h="428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по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каталогу ВИР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образца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Разновид-ность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Происхождение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Устойчивость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полеганию, балл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1000 зёрен, г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зерна с делянки, г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Стандарты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27605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Криничный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Nutans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Беларусь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27080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Белорусский 76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Nudum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Беларусь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Двурядные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29863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1252-1280/ 79-4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Neogenes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Чехословакия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30167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Richard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Nudum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Канада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30286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Morrell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Nudum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Австралия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27456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1218-524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Nudum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Чехословакия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51,6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258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28017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S-257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Nudum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Мексика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Шестирядные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28961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Karan 19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Coeleste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28057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S-264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Himalayense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Мексика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27318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1057-1923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Revelatum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Чехословакия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30171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SB 27834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Glabricoeleste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Канада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358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4577" name="Rectangle 145"/>
          <p:cNvSpPr>
            <a:spLocks noChangeArrowheads="1"/>
          </p:cNvSpPr>
          <p:nvPr/>
        </p:nvSpPr>
        <p:spPr bwMode="auto">
          <a:xfrm>
            <a:off x="128588" y="649288"/>
            <a:ext cx="87296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Голозерные образцы ячменя устойчивые к полеганию, </a:t>
            </a:r>
          </a:p>
          <a:p>
            <a:pPr algn="ctr"/>
            <a:r>
              <a:rPr 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Пушкин 2005 – 2006 гг.</a:t>
            </a:r>
          </a:p>
        </p:txBody>
      </p:sp>
      <p:grpSp>
        <p:nvGrpSpPr>
          <p:cNvPr id="274582" name="Group 150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274583" name="Picture 151" descr="vi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584" name="Picture 152" descr="he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585" name="Line 153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6142815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4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268788" cy="285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0995" name="Group 3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40996" name="Picture 4" descr="vi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0997" name="Picture 5" descr="hea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0998" name="Line 6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40999" name="Rectangle 7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sp>
        <p:nvSpPr>
          <p:cNvPr id="341000" name="Rectangle 8"/>
          <p:cNvSpPr>
            <a:spLocks noChangeArrowheads="1"/>
          </p:cNvSpPr>
          <p:nvPr/>
        </p:nvSpPr>
        <p:spPr bwMode="auto">
          <a:xfrm>
            <a:off x="0" y="8990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sp>
        <p:nvSpPr>
          <p:cNvPr id="341001" name="Rectangle 9"/>
          <p:cNvSpPr>
            <a:spLocks noChangeArrowheads="1"/>
          </p:cNvSpPr>
          <p:nvPr/>
        </p:nvSpPr>
        <p:spPr bwMode="auto">
          <a:xfrm>
            <a:off x="2495550" y="2813050"/>
            <a:ext cx="54737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3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Устойчивость к болезням</a:t>
            </a:r>
          </a:p>
        </p:txBody>
      </p:sp>
      <p:pic>
        <p:nvPicPr>
          <p:cNvPr id="341002" name="Picture 10" descr="DSCN2184"/>
          <p:cNvPicPr>
            <a:picLocks noChangeAspect="1" noChangeArrowheads="1"/>
          </p:cNvPicPr>
          <p:nvPr/>
        </p:nvPicPr>
        <p:blipFill>
          <a:blip r:embed="rId6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6863" y="3395663"/>
            <a:ext cx="5048250" cy="346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330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55331" name="Picture 3" descr="vi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332" name="Picture 4" descr="hea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5333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55334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sp>
        <p:nvSpPr>
          <p:cNvPr id="355335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  <a:p>
            <a:pPr eaLnBrk="0" hangingPunct="0"/>
            <a:r>
              <a:rPr lang="ru-RU" sz="1800"/>
              <a:t/>
            </a:r>
            <a:br>
              <a:rPr lang="ru-RU" sz="1800"/>
            </a:br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55336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55337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cs typeface="Times New Roman" pitchFamily="18" charset="0"/>
              </a:rPr>
              <a:t>.</a:t>
            </a:r>
            <a:endParaRPr lang="ru-RU" sz="1800"/>
          </a:p>
        </p:txBody>
      </p:sp>
      <p:sp>
        <p:nvSpPr>
          <p:cNvPr id="355338" name="Rectangle 10"/>
          <p:cNvSpPr>
            <a:spLocks noChangeArrowheads="1"/>
          </p:cNvSpPr>
          <p:nvPr/>
        </p:nvSpPr>
        <p:spPr bwMode="auto">
          <a:xfrm>
            <a:off x="1346200" y="1133475"/>
            <a:ext cx="6194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itchFamily="18" charset="-52"/>
              </a:rPr>
              <a:t>Источники устойчивости к мучнистой росе</a:t>
            </a:r>
          </a:p>
        </p:txBody>
      </p:sp>
      <p:graphicFrame>
        <p:nvGraphicFramePr>
          <p:cNvPr id="355654" name="Group 326"/>
          <p:cNvGraphicFramePr>
            <a:graphicFrameLocks noGrp="1"/>
          </p:cNvGraphicFramePr>
          <p:nvPr/>
        </p:nvGraphicFramePr>
        <p:xfrm>
          <a:off x="3248025" y="1790700"/>
          <a:ext cx="5895975" cy="3135313"/>
        </p:xfrm>
        <a:graphic>
          <a:graphicData uri="http://schemas.openxmlformats.org/drawingml/2006/table">
            <a:tbl>
              <a:tblPr/>
              <a:tblGrid>
                <a:gridCol w="1609725"/>
                <a:gridCol w="1944688"/>
                <a:gridCol w="2341562"/>
              </a:tblGrid>
              <a:tr h="447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каталога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Происхождение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30931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Prestige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Чехия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30934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Atribut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Чехия.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30937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Madera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Чехия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30599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Albright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Канада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30946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Pongo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Швеция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30948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Cecilia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Швеция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5648" name="Rectangle 320"/>
          <p:cNvSpPr>
            <a:spLocks noChangeArrowheads="1"/>
          </p:cNvSpPr>
          <p:nvPr/>
        </p:nvSpPr>
        <p:spPr bwMode="auto">
          <a:xfrm>
            <a:off x="0" y="4629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pic>
        <p:nvPicPr>
          <p:cNvPr id="355653" name="Рисунок 1" descr="Фото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33700"/>
            <a:ext cx="3286125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906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79907" name="Picture 3" descr="vi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9908" name="Picture 4" descr="he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9909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79910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sp>
        <p:nvSpPr>
          <p:cNvPr id="379911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  <a:p>
            <a:pPr eaLnBrk="0" hangingPunct="0"/>
            <a:r>
              <a:rPr lang="ru-RU" sz="1800"/>
              <a:t/>
            </a:r>
            <a:br>
              <a:rPr lang="ru-RU" sz="1800"/>
            </a:br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79912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79913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cs typeface="Times New Roman" pitchFamily="18" charset="0"/>
              </a:rPr>
              <a:t>.</a:t>
            </a:r>
            <a:endParaRPr lang="ru-RU" sz="1800"/>
          </a:p>
        </p:txBody>
      </p:sp>
      <p:sp>
        <p:nvSpPr>
          <p:cNvPr id="379914" name="Rectangle 10"/>
          <p:cNvSpPr>
            <a:spLocks noChangeArrowheads="1"/>
          </p:cNvSpPr>
          <p:nvPr/>
        </p:nvSpPr>
        <p:spPr bwMode="auto">
          <a:xfrm>
            <a:off x="358775" y="1230313"/>
            <a:ext cx="77438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itchFamily="18" charset="-52"/>
              </a:rPr>
              <a:t>Источники устойчивости к сетчатой листовой пятнистости</a:t>
            </a:r>
          </a:p>
        </p:txBody>
      </p:sp>
      <p:sp>
        <p:nvSpPr>
          <p:cNvPr id="379915" name="Rectangle 11"/>
          <p:cNvSpPr>
            <a:spLocks noChangeArrowheads="1"/>
          </p:cNvSpPr>
          <p:nvPr/>
        </p:nvSpPr>
        <p:spPr bwMode="auto">
          <a:xfrm>
            <a:off x="0" y="4629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graphicFrame>
        <p:nvGraphicFramePr>
          <p:cNvPr id="380109" name="Group 205"/>
          <p:cNvGraphicFramePr>
            <a:graphicFrameLocks noGrp="1"/>
          </p:cNvGraphicFramePr>
          <p:nvPr/>
        </p:nvGraphicFramePr>
        <p:xfrm>
          <a:off x="1089025" y="2206625"/>
          <a:ext cx="6750050" cy="4267200"/>
        </p:xfrm>
        <a:graphic>
          <a:graphicData uri="http://schemas.openxmlformats.org/drawingml/2006/table">
            <a:tbl>
              <a:tblPr/>
              <a:tblGrid>
                <a:gridCol w="2249488"/>
                <a:gridCol w="2251075"/>
                <a:gridCol w="2249487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№каталога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Происхождение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27737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Ранний 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Новосибирская обл.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29830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Оренбургский 15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Оренбургская обл.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30597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Пастбищный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Казахстан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30594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Зерноградский 584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Ростовская обл.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30486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Жерун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Болгария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30482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Corona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Германия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30516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Intro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Франция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30513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Fakir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Франция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30495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Akmee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Франция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594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66595" name="Picture 3" descr="vi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6596" name="Picture 4" descr="he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6597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66598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sp>
        <p:nvSpPr>
          <p:cNvPr id="366599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  <a:p>
            <a:pPr eaLnBrk="0" hangingPunct="0"/>
            <a:r>
              <a:rPr lang="ru-RU" sz="1800"/>
              <a:t/>
            </a:r>
            <a:br>
              <a:rPr lang="ru-RU" sz="1800"/>
            </a:br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66600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66601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cs typeface="Times New Roman" pitchFamily="18" charset="0"/>
              </a:rPr>
              <a:t>.</a:t>
            </a:r>
            <a:endParaRPr lang="ru-RU" sz="1800"/>
          </a:p>
        </p:txBody>
      </p:sp>
      <p:sp>
        <p:nvSpPr>
          <p:cNvPr id="366602" name="Rectangle 10"/>
          <p:cNvSpPr>
            <a:spLocks noChangeArrowheads="1"/>
          </p:cNvSpPr>
          <p:nvPr/>
        </p:nvSpPr>
        <p:spPr bwMode="auto">
          <a:xfrm>
            <a:off x="358775" y="1497013"/>
            <a:ext cx="77438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itchFamily="18" charset="-52"/>
              </a:rPr>
              <a:t>Источники устойчивости к темно бурой листовой пятнистости</a:t>
            </a:r>
          </a:p>
        </p:txBody>
      </p:sp>
      <p:sp>
        <p:nvSpPr>
          <p:cNvPr id="366637" name="Rectangle 45"/>
          <p:cNvSpPr>
            <a:spLocks noChangeArrowheads="1"/>
          </p:cNvSpPr>
          <p:nvPr/>
        </p:nvSpPr>
        <p:spPr bwMode="auto">
          <a:xfrm>
            <a:off x="0" y="4629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sp>
        <p:nvSpPr>
          <p:cNvPr id="366640" name="Rectangle 48"/>
          <p:cNvSpPr>
            <a:spLocks noChangeArrowheads="1"/>
          </p:cNvSpPr>
          <p:nvPr/>
        </p:nvSpPr>
        <p:spPr bwMode="auto">
          <a:xfrm>
            <a:off x="496888" y="2732554"/>
            <a:ext cx="773271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449263" algn="ctr"/>
            <a:r>
              <a:rPr lang="ru-RU" sz="2400" b="1" dirty="0" err="1"/>
              <a:t>Нутанс</a:t>
            </a:r>
            <a:r>
              <a:rPr lang="ru-RU" sz="2400" b="1" dirty="0"/>
              <a:t> 147 (Смоленская обл.), </a:t>
            </a:r>
          </a:p>
          <a:p>
            <a:pPr indent="449263" algn="ctr"/>
            <a:r>
              <a:rPr lang="ru-RU" sz="2400" b="1" dirty="0"/>
              <a:t>Одесский 115 , Черниговский 90 (Украина),</a:t>
            </a:r>
          </a:p>
          <a:p>
            <a:pPr indent="449263" algn="ctr"/>
            <a:r>
              <a:rPr lang="ru-RU" sz="2400" b="1" dirty="0"/>
              <a:t>Тогузак (Казахстан), </a:t>
            </a:r>
          </a:p>
          <a:p>
            <a:pPr indent="449263" algn="ctr"/>
            <a:r>
              <a:rPr lang="en-US" sz="2400" b="1" dirty="0"/>
              <a:t>Roland</a:t>
            </a:r>
            <a:r>
              <a:rPr lang="ru-RU" sz="2400" b="1" dirty="0"/>
              <a:t>, </a:t>
            </a:r>
            <a:r>
              <a:rPr lang="en-US" sz="2400" b="1" dirty="0" err="1"/>
              <a:t>Ingve</a:t>
            </a:r>
            <a:r>
              <a:rPr lang="ru-RU" sz="2400" b="1" dirty="0"/>
              <a:t> ( Швеция), </a:t>
            </a:r>
            <a:r>
              <a:rPr lang="en-US" sz="2400" b="1" dirty="0" err="1"/>
              <a:t>Viivi</a:t>
            </a:r>
            <a:r>
              <a:rPr lang="en-US" sz="2400" b="1" dirty="0"/>
              <a:t> </a:t>
            </a:r>
            <a:r>
              <a:rPr lang="ru-RU" sz="2400" b="1" dirty="0"/>
              <a:t>(Финляндия),</a:t>
            </a:r>
          </a:p>
          <a:p>
            <a:pPr indent="449263" algn="ctr"/>
            <a:r>
              <a:rPr lang="ru-RU" sz="2400" b="1" dirty="0"/>
              <a:t> </a:t>
            </a:r>
            <a:r>
              <a:rPr lang="en-US" sz="2400" b="1" dirty="0" err="1"/>
              <a:t>Morex</a:t>
            </a:r>
            <a:r>
              <a:rPr lang="ru-RU" sz="2400" b="1" dirty="0"/>
              <a:t>  (США) </a:t>
            </a:r>
            <a:r>
              <a:rPr lang="en-US" sz="2400" b="1" dirty="0"/>
              <a:t>Scarlett </a:t>
            </a:r>
            <a:r>
              <a:rPr lang="ru-RU" sz="2400" b="1" dirty="0" smtClean="0"/>
              <a:t>(Германия)</a:t>
            </a:r>
            <a:endParaRPr lang="en-US" sz="2400" b="1" dirty="0"/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394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15395" name="Picture 3" descr="vi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5396" name="Picture 4" descr="he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5397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00">
                <a:solidFill>
                  <a:srgbClr val="000000"/>
                </a:solidFill>
              </a:endParaRPr>
            </a:p>
          </p:txBody>
        </p:sp>
      </p:grpSp>
      <p:sp>
        <p:nvSpPr>
          <p:cNvPr id="315398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315399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>
              <a:solidFill>
                <a:srgbClr val="000000"/>
              </a:solidFill>
            </a:endParaRPr>
          </a:p>
          <a:p>
            <a:pPr eaLnBrk="0" hangingPunct="0"/>
            <a:r>
              <a:rPr lang="ru-RU" sz="1800">
                <a:solidFill>
                  <a:srgbClr val="000000"/>
                </a:solidFill>
              </a:rPr>
              <a:t/>
            </a:r>
            <a:br>
              <a:rPr lang="ru-RU" sz="1800">
                <a:solidFill>
                  <a:srgbClr val="000000"/>
                </a:solidFill>
              </a:rPr>
            </a:br>
            <a:endParaRPr lang="ru-RU" sz="1800">
              <a:solidFill>
                <a:srgbClr val="000000"/>
              </a:solidFill>
            </a:endParaRPr>
          </a:p>
          <a:p>
            <a:pPr eaLnBrk="0" hangingPunct="0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315400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  <a:p>
            <a:pPr eaLnBrk="0" hangingPunct="0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315401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315402" name="Rectangle 10"/>
          <p:cNvSpPr>
            <a:spLocks noChangeArrowheads="1"/>
          </p:cNvSpPr>
          <p:nvPr/>
        </p:nvSpPr>
        <p:spPr bwMode="auto">
          <a:xfrm>
            <a:off x="358775" y="1679575"/>
            <a:ext cx="7743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itchFamily="18" charset="-52"/>
              </a:rPr>
              <a:t>Источники устойчивости к ринхоспориозу</a:t>
            </a:r>
          </a:p>
        </p:txBody>
      </p:sp>
      <p:sp>
        <p:nvSpPr>
          <p:cNvPr id="315403" name="Rectangle 11"/>
          <p:cNvSpPr>
            <a:spLocks noChangeArrowheads="1"/>
          </p:cNvSpPr>
          <p:nvPr/>
        </p:nvSpPr>
        <p:spPr bwMode="auto">
          <a:xfrm>
            <a:off x="0" y="4629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315404" name="Rectangle 12"/>
          <p:cNvSpPr>
            <a:spLocks noChangeArrowheads="1"/>
          </p:cNvSpPr>
          <p:nvPr/>
        </p:nvSpPr>
        <p:spPr bwMode="auto">
          <a:xfrm>
            <a:off x="407988" y="2705100"/>
            <a:ext cx="7732712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449263" algn="ctr"/>
            <a:r>
              <a:rPr lang="ru-RU" sz="2400" b="1">
                <a:solidFill>
                  <a:srgbClr val="000000"/>
                </a:solidFill>
              </a:rPr>
              <a:t>к-19754 </a:t>
            </a:r>
            <a:r>
              <a:rPr lang="en-US" sz="2400" b="1">
                <a:solidFill>
                  <a:srgbClr val="000000"/>
                </a:solidFill>
              </a:rPr>
              <a:t>NP</a:t>
            </a:r>
            <a:r>
              <a:rPr lang="ru-RU" sz="2400" b="1">
                <a:solidFill>
                  <a:srgbClr val="000000"/>
                </a:solidFill>
              </a:rPr>
              <a:t>-100, (Индия) , </a:t>
            </a:r>
          </a:p>
          <a:p>
            <a:pPr indent="449263" algn="ctr"/>
            <a:r>
              <a:rPr lang="ru-RU" sz="2400" b="1">
                <a:solidFill>
                  <a:srgbClr val="000000"/>
                </a:solidFill>
              </a:rPr>
              <a:t>к-26507</a:t>
            </a:r>
            <a:r>
              <a:rPr lang="en-US" sz="2400" b="1">
                <a:solidFill>
                  <a:srgbClr val="000000"/>
                </a:solidFill>
              </a:rPr>
              <a:t>Chwanwiil N</a:t>
            </a:r>
            <a:r>
              <a:rPr lang="ru-RU" sz="2400" b="1">
                <a:solidFill>
                  <a:srgbClr val="000000"/>
                </a:solidFill>
              </a:rPr>
              <a:t>75 (КНДР)	</a:t>
            </a:r>
          </a:p>
          <a:p>
            <a:pPr indent="449263" algn="ctr"/>
            <a:r>
              <a:rPr lang="ru-RU" sz="2400" b="1">
                <a:solidFill>
                  <a:srgbClr val="000000"/>
                </a:solidFill>
              </a:rPr>
              <a:t>к-22299 Местный Эквадор,</a:t>
            </a:r>
          </a:p>
          <a:p>
            <a:pPr indent="449263" algn="ctr"/>
            <a:r>
              <a:rPr lang="ru-RU" sz="2400" b="1">
                <a:solidFill>
                  <a:srgbClr val="000000"/>
                </a:solidFill>
              </a:rPr>
              <a:t>к-28808</a:t>
            </a:r>
            <a:r>
              <a:rPr lang="en-US" sz="2400" b="1">
                <a:solidFill>
                  <a:srgbClr val="000000"/>
                </a:solidFill>
              </a:rPr>
              <a:t>Antequerra </a:t>
            </a:r>
            <a:r>
              <a:rPr lang="ru-RU" sz="2400" b="1">
                <a:solidFill>
                  <a:srgbClr val="000000"/>
                </a:solidFill>
              </a:rPr>
              <a:t>Испания</a:t>
            </a:r>
          </a:p>
          <a:p>
            <a:pPr indent="449263" algn="ctr"/>
            <a:r>
              <a:rPr lang="ru-RU" sz="2400" b="1">
                <a:solidFill>
                  <a:srgbClr val="000000"/>
                </a:solidFill>
              </a:rPr>
              <a:t>к-29504 №22240 Болгария</a:t>
            </a:r>
            <a:endParaRPr lang="en-US" sz="2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9500143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3093" name="Group 53"/>
          <p:cNvGraphicFramePr>
            <a:graphicFrameLocks noGrp="1"/>
          </p:cNvGraphicFramePr>
          <p:nvPr/>
        </p:nvGraphicFramePr>
        <p:xfrm>
          <a:off x="609600" y="1752600"/>
          <a:ext cx="8058150" cy="4572000"/>
        </p:xfrm>
        <a:graphic>
          <a:graphicData uri="http://schemas.openxmlformats.org/drawingml/2006/table">
            <a:tbl>
              <a:tblPr/>
              <a:tblGrid>
                <a:gridCol w="2171700"/>
                <a:gridCol w="2803525"/>
                <a:gridCol w="3082925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каталога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Origin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30957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Натали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Оренбургская обл.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30840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Сувенир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Кировская обл.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30854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ГЦ 46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Московская обл.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30855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ГЦ 250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Московская обл.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30823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Титан 98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Russia, Voronezh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30960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Медикум 110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Узбекистан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30809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15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Эфиопия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30955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Rek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Югославия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6429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Местный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Китай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3088" name="Rectangle 48"/>
          <p:cNvSpPr>
            <a:spLocks noChangeArrowheads="1"/>
          </p:cNvSpPr>
          <p:nvPr/>
        </p:nvSpPr>
        <p:spPr bwMode="auto">
          <a:xfrm>
            <a:off x="1465263" y="992188"/>
            <a:ext cx="7005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Источники устойчивости к пыльной головне</a:t>
            </a:r>
          </a:p>
        </p:txBody>
      </p:sp>
      <p:grpSp>
        <p:nvGrpSpPr>
          <p:cNvPr id="343089" name="Group 49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43090" name="Picture 50" descr="vi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3091" name="Picture 51" descr="hea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3092" name="Line 52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5131" name="Group 43"/>
          <p:cNvGraphicFramePr>
            <a:graphicFrameLocks noGrp="1"/>
          </p:cNvGraphicFramePr>
          <p:nvPr/>
        </p:nvGraphicFramePr>
        <p:xfrm>
          <a:off x="704850" y="2362200"/>
          <a:ext cx="7962900" cy="3200400"/>
        </p:xfrm>
        <a:graphic>
          <a:graphicData uri="http://schemas.openxmlformats.org/drawingml/2006/table">
            <a:tbl>
              <a:tblPr/>
              <a:tblGrid>
                <a:gridCol w="2095500"/>
                <a:gridCol w="2784475"/>
                <a:gridCol w="3082925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каталога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Origin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30926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Казьминский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Приморский кр.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30804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Лель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Кировская обл.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30806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Новичок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Кировская обл.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30847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Ясный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Ростовская обл.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30810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Н-2210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Эфиопия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30815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Rph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Греция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5124" name="Rectangle 36"/>
          <p:cNvSpPr>
            <a:spLocks noChangeArrowheads="1"/>
          </p:cNvSpPr>
          <p:nvPr/>
        </p:nvSpPr>
        <p:spPr bwMode="auto">
          <a:xfrm>
            <a:off x="1065213" y="1155700"/>
            <a:ext cx="7165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Источники устойчивости к каменной головне.</a:t>
            </a:r>
          </a:p>
        </p:txBody>
      </p:sp>
      <p:grpSp>
        <p:nvGrpSpPr>
          <p:cNvPr id="345125" name="Group 37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45126" name="Picture 38" descr="vi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5127" name="Picture 39" descr="hea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5128" name="Line 40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34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81063"/>
            <a:ext cx="8229600" cy="762000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Европейский статус коллекции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/>
            </a:r>
            <a:b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ячменя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ВИР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2749550"/>
          <a:ext cx="4038600" cy="2225675"/>
        </p:xfrm>
        <a:graphic>
          <a:graphicData uri="http://schemas.openxmlformats.org/presentationml/2006/ole">
            <p:oleObj spid="_x0000_s385028" r:id="rId4" imgW="4041998" imgH="2225233" progId="Excel.Chart.8">
              <p:embed/>
            </p:oleObj>
          </a:graphicData>
        </a:graphic>
      </p:graphicFrame>
      <p:graphicFrame>
        <p:nvGraphicFramePr>
          <p:cNvPr id="457738" name="Object 3"/>
          <p:cNvGraphicFramePr>
            <a:graphicFrameLocks noChangeAspect="1"/>
          </p:cNvGraphicFramePr>
          <p:nvPr>
            <p:ph sz="half" idx="2"/>
          </p:nvPr>
        </p:nvGraphicFramePr>
        <p:xfrm>
          <a:off x="642938" y="1714500"/>
          <a:ext cx="7786687" cy="4795838"/>
        </p:xfrm>
        <a:graphic>
          <a:graphicData uri="http://schemas.openxmlformats.org/presentationml/2006/ole">
            <p:oleObj spid="_x0000_s385029" name="Диаграмма" r:id="rId5" imgW="5496059" imgH="3248111" progId="Excel.Chart.8">
              <p:embed/>
            </p:oleObj>
          </a:graphicData>
        </a:graphic>
      </p:graphicFrame>
      <p:pic>
        <p:nvPicPr>
          <p:cNvPr id="1029" name="Picture 7"/>
          <p:cNvPicPr>
            <a:picLocks noChangeAspect="1" noChangeArrowheads="1"/>
          </p:cNvPicPr>
          <p:nvPr/>
        </p:nvPicPr>
        <p:blipFill>
          <a:blip r:embed="rId6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00" y="103188"/>
            <a:ext cx="91186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4"/>
          <p:cNvGrpSpPr>
            <a:grpSpLocks/>
          </p:cNvGrpSpPr>
          <p:nvPr/>
        </p:nvGrpSpPr>
        <p:grpSpPr bwMode="auto">
          <a:xfrm>
            <a:off x="107950" y="115888"/>
            <a:ext cx="9199563" cy="547687"/>
            <a:chOff x="68" y="73"/>
            <a:chExt cx="5795" cy="345"/>
          </a:xfrm>
        </p:grpSpPr>
        <p:pic>
          <p:nvPicPr>
            <p:cNvPr id="1031" name="Picture 5" descr="vir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2003" y="110"/>
              <a:ext cx="3860" cy="21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ru-RU" sz="1600" i="1">
                  <a:solidFill>
                    <a:srgbClr val="33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Отдел генетических ресурсов овса, ржи, ячменя ВИР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3902709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7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7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577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7138" name="Group 2"/>
          <p:cNvGraphicFramePr>
            <a:graphicFrameLocks noGrp="1"/>
          </p:cNvGraphicFramePr>
          <p:nvPr/>
        </p:nvGraphicFramePr>
        <p:xfrm>
          <a:off x="398463" y="1314450"/>
          <a:ext cx="8362950" cy="5486400"/>
        </p:xfrm>
        <a:graphic>
          <a:graphicData uri="http://schemas.openxmlformats.org/drawingml/2006/table">
            <a:tbl>
              <a:tblPr/>
              <a:tblGrid>
                <a:gridCol w="2428875"/>
                <a:gridCol w="2813050"/>
                <a:gridCol w="3121025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каталога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41400" algn="l"/>
                          <a:tab pos="2586038" algn="l"/>
                        </a:tabLst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Происхождение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30315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Рамос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Московская обл.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29806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Уреньга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Челябинская обл.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30774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Карабалыкский 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Челябинская обл.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30776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Убаган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Челябинская обл.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30777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Челябинский99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Челябинская обл.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30719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Тарский 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Омская обл.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30721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Омский 90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Омская обл.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30899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Лука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Кемеровская обл.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30843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Зевс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Белгородская обл.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30949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Илек 34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Казахстан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30597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Пастбищный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Казахстан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30725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Rasa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Латвия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29810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Balga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Литва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30825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Luoke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7204" name="Rectangle 68"/>
          <p:cNvSpPr>
            <a:spLocks noChangeArrowheads="1"/>
          </p:cNvSpPr>
          <p:nvPr/>
        </p:nvSpPr>
        <p:spPr bwMode="auto">
          <a:xfrm>
            <a:off x="952500" y="804863"/>
            <a:ext cx="7464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Источники устойчивости к двум видам головни</a:t>
            </a:r>
          </a:p>
        </p:txBody>
      </p:sp>
      <p:grpSp>
        <p:nvGrpSpPr>
          <p:cNvPr id="347205" name="Group 69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47206" name="Picture 70" descr="vi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7207" name="Picture 71" descr="hea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7208" name="Line 72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42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68643" name="Picture 3" descr="vi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644" name="Picture 4" descr="he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8645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68646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sp>
        <p:nvSpPr>
          <p:cNvPr id="368647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  <a:p>
            <a:pPr eaLnBrk="0" hangingPunct="0"/>
            <a:r>
              <a:rPr lang="ru-RU" sz="1800"/>
              <a:t/>
            </a:r>
            <a:br>
              <a:rPr lang="ru-RU" sz="1800"/>
            </a:br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68648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68649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cs typeface="Times New Roman" pitchFamily="18" charset="0"/>
              </a:rPr>
              <a:t>.</a:t>
            </a:r>
            <a:endParaRPr lang="ru-RU" sz="1800"/>
          </a:p>
        </p:txBody>
      </p:sp>
      <p:sp>
        <p:nvSpPr>
          <p:cNvPr id="368650" name="Rectangle 10"/>
          <p:cNvSpPr>
            <a:spLocks noChangeArrowheads="1"/>
          </p:cNvSpPr>
          <p:nvPr/>
        </p:nvSpPr>
        <p:spPr bwMode="auto">
          <a:xfrm>
            <a:off x="396875" y="1425575"/>
            <a:ext cx="7743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itchFamily="18" charset="-52"/>
              </a:rPr>
              <a:t>Источники </a:t>
            </a:r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устойчивости</a:t>
            </a:r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itchFamily="18" charset="-52"/>
              </a:rPr>
              <a:t> к фузариозу колоса</a:t>
            </a:r>
          </a:p>
        </p:txBody>
      </p:sp>
      <p:sp>
        <p:nvSpPr>
          <p:cNvPr id="368651" name="Rectangle 11"/>
          <p:cNvSpPr>
            <a:spLocks noChangeArrowheads="1"/>
          </p:cNvSpPr>
          <p:nvPr/>
        </p:nvSpPr>
        <p:spPr bwMode="auto">
          <a:xfrm>
            <a:off x="0" y="4629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sp>
        <p:nvSpPr>
          <p:cNvPr id="368652" name="Rectangle 12"/>
          <p:cNvSpPr>
            <a:spLocks noChangeArrowheads="1"/>
          </p:cNvSpPr>
          <p:nvPr/>
        </p:nvSpPr>
        <p:spPr bwMode="auto">
          <a:xfrm>
            <a:off x="407988" y="2522538"/>
            <a:ext cx="7732712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449263" algn="ctr"/>
            <a:r>
              <a:rPr lang="ru-RU" sz="2400" b="1"/>
              <a:t>К-2925 </a:t>
            </a:r>
            <a:r>
              <a:rPr lang="en-US" sz="2400" b="1"/>
              <a:t>pallidum</a:t>
            </a:r>
            <a:r>
              <a:rPr lang="ru-RU" sz="2400" b="1"/>
              <a:t>,, к-2948 </a:t>
            </a:r>
            <a:r>
              <a:rPr lang="en-US" sz="2400" b="1"/>
              <a:t>pallidum</a:t>
            </a:r>
            <a:r>
              <a:rPr lang="ru-RU" sz="2400" b="1"/>
              <a:t>, к-4995 </a:t>
            </a:r>
            <a:r>
              <a:rPr lang="en-US" sz="2400" b="1"/>
              <a:t>pallidum</a:t>
            </a:r>
            <a:r>
              <a:rPr lang="ru-RU" sz="2400" b="1"/>
              <a:t>, к-5001 </a:t>
            </a:r>
            <a:r>
              <a:rPr lang="en-US" sz="2400" b="1"/>
              <a:t>pallidum</a:t>
            </a:r>
            <a:r>
              <a:rPr lang="ru-RU" sz="2400" b="1"/>
              <a:t>, </a:t>
            </a:r>
          </a:p>
          <a:p>
            <a:pPr indent="449263" algn="ctr"/>
            <a:r>
              <a:rPr lang="ru-RU" sz="2400" b="1"/>
              <a:t>к-2946 </a:t>
            </a:r>
            <a:r>
              <a:rPr lang="en-US" sz="2400" b="1"/>
              <a:t>nudum</a:t>
            </a:r>
            <a:r>
              <a:rPr lang="ru-RU" sz="2400" b="1"/>
              <a:t> к-11070 </a:t>
            </a:r>
            <a:r>
              <a:rPr lang="en-US" sz="2400" b="1"/>
              <a:t>coeleste</a:t>
            </a:r>
            <a:r>
              <a:rPr lang="ru-RU" sz="2400" b="1"/>
              <a:t>, к-11073 </a:t>
            </a:r>
            <a:r>
              <a:rPr lang="en-US" sz="2400" b="1"/>
              <a:t>coeleste </a:t>
            </a:r>
            <a:r>
              <a:rPr lang="ru-RU" sz="2400" b="1"/>
              <a:t>Приморский край,</a:t>
            </a:r>
          </a:p>
          <a:p>
            <a:pPr indent="449263" algn="ctr"/>
            <a:r>
              <a:rPr lang="ru-RU" sz="2400" b="1"/>
              <a:t> к-30738 </a:t>
            </a:r>
            <a:r>
              <a:rPr lang="en-US" sz="2400" b="1"/>
              <a:t>Victor </a:t>
            </a:r>
            <a:r>
              <a:rPr lang="ru-RU" sz="2400" b="1"/>
              <a:t>Чехия, к-18686 </a:t>
            </a:r>
            <a:r>
              <a:rPr lang="en-US" sz="2400" b="1"/>
              <a:t>Chevron </a:t>
            </a:r>
            <a:r>
              <a:rPr lang="ru-RU" sz="2400" b="1"/>
              <a:t>Канада</a:t>
            </a:r>
          </a:p>
          <a:p>
            <a:pPr indent="449263" algn="ctr"/>
            <a:r>
              <a:rPr lang="ru-RU" sz="2400"/>
              <a:t> </a:t>
            </a:r>
            <a:endParaRPr lang="en-US" sz="2400"/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188"/>
          <p:cNvGraphicFramePr>
            <a:graphicFrameLocks noGrp="1"/>
          </p:cNvGraphicFramePr>
          <p:nvPr/>
        </p:nvGraphicFramePr>
        <p:xfrm>
          <a:off x="714375" y="2714625"/>
          <a:ext cx="6380163" cy="3868737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1073888"/>
                <a:gridCol w="1476454"/>
                <a:gridCol w="2171379"/>
                <a:gridCol w="1658442"/>
              </a:tblGrid>
              <a:tr h="685126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Номер каталога ВИР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Название образца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Происхождение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Устойчивость, балл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</a:tr>
              <a:tr h="386657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30452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Задонский 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Ростовская обл.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</a:tr>
              <a:tr h="305985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30967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Messina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Германия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</a:tr>
              <a:tr h="305985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23682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Донецкий 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Украина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</a:tr>
              <a:tr h="305985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24698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1209-69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Кировская обл.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</a:tr>
              <a:tr h="305985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26861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Каскад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Краснодарский кр.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</a:tr>
              <a:tr h="305985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28119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Кедр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Красноярский кр.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</a:tr>
              <a:tr h="305985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29634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Биос 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Московская обл.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</a:tr>
              <a:tr h="305985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29669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Meresi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Германия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</a:tr>
              <a:tr h="343566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29707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Прикумский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Ставропольский кр.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</a:tr>
              <a:tr h="311493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24698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Агат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Кировская обл.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9975" marR="89975" marT="0" marB="4680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1">
                        <a:lnSpc>
                          <a:spcPct val="81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L="89975" marR="89975" marT="0" marB="46805" anchor="ctr" horzOverflow="overflow"/>
                </a:tc>
              </a:tr>
            </a:tbl>
          </a:graphicData>
        </a:graphic>
      </p:graphicFrame>
      <p:sp>
        <p:nvSpPr>
          <p:cNvPr id="8" name="Rectangle 369"/>
          <p:cNvSpPr>
            <a:spLocks noChangeArrowheads="1"/>
          </p:cNvSpPr>
          <p:nvPr/>
        </p:nvSpPr>
        <p:spPr bwMode="auto">
          <a:xfrm>
            <a:off x="568325" y="827088"/>
            <a:ext cx="831691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BBE0E3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Перспективные образцы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ячменя</a:t>
            </a:r>
            <a:r>
              <a:rPr lang="ru-RU" sz="2800" b="1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BBE0E3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устойчивые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BBE0E3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 стеблевой ржавчине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SimSun" charset="-122"/>
              </a:rPr>
              <a:t>Ug99)</a:t>
            </a:r>
            <a:r>
              <a:rPr lang="ru-RU" sz="28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BBE0E3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(совместный проект ВИР – ВИЗР - США)</a:t>
            </a:r>
          </a:p>
        </p:txBody>
      </p:sp>
      <p:pic>
        <p:nvPicPr>
          <p:cNvPr id="18497" name="Picture 3" descr="D:\OLD_COMP\documents\Мои документы\Presentations\Photo\фото_донор_ячмен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1475" y="3860800"/>
            <a:ext cx="2459038" cy="2992438"/>
          </a:xfrm>
          <a:prstGeom prst="rect">
            <a:avLst/>
          </a:prstGeom>
          <a:solidFill>
            <a:srgbClr val="D9F5FF"/>
          </a:solidFill>
          <a:ln w="9525">
            <a:solidFill>
              <a:srgbClr val="996633"/>
            </a:solidFill>
            <a:miter lim="800000"/>
            <a:headEnd/>
            <a:tailEnd/>
          </a:ln>
        </p:spPr>
      </p:pic>
      <p:pic>
        <p:nvPicPr>
          <p:cNvPr id="18498" name="Picture 4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00" y="19050"/>
            <a:ext cx="91186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99" name="Group 5"/>
          <p:cNvGrpSpPr>
            <a:grpSpLocks/>
          </p:cNvGrpSpPr>
          <p:nvPr/>
        </p:nvGrpSpPr>
        <p:grpSpPr bwMode="auto">
          <a:xfrm>
            <a:off x="107950" y="115888"/>
            <a:ext cx="9199563" cy="547687"/>
            <a:chOff x="68" y="73"/>
            <a:chExt cx="5795" cy="345"/>
          </a:xfrm>
        </p:grpSpPr>
        <p:pic>
          <p:nvPicPr>
            <p:cNvPr id="18500" name="Picture 6" descr="vi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003" y="110"/>
              <a:ext cx="3860" cy="21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ru-RU" sz="1600" i="1">
                  <a:solidFill>
                    <a:srgbClr val="33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Отдел генетических ресурсов овса, ржи, ячменя ВИР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86676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930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80931" name="Picture 3" descr="vi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0932" name="Picture 4" descr="he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0933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80934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sp>
        <p:nvSpPr>
          <p:cNvPr id="380935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  <a:p>
            <a:pPr eaLnBrk="0" hangingPunct="0"/>
            <a:r>
              <a:rPr lang="ru-RU" sz="1800"/>
              <a:t/>
            </a:r>
            <a:br>
              <a:rPr lang="ru-RU" sz="1800"/>
            </a:br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80936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80937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cs typeface="Times New Roman" pitchFamily="18" charset="0"/>
              </a:rPr>
              <a:t>.</a:t>
            </a:r>
            <a:endParaRPr lang="ru-RU" sz="1800"/>
          </a:p>
        </p:txBody>
      </p:sp>
      <p:sp>
        <p:nvSpPr>
          <p:cNvPr id="380938" name="Rectangle 10"/>
          <p:cNvSpPr>
            <a:spLocks noChangeArrowheads="1"/>
          </p:cNvSpPr>
          <p:nvPr/>
        </p:nvSpPr>
        <p:spPr bwMode="auto">
          <a:xfrm>
            <a:off x="498475" y="854075"/>
            <a:ext cx="7743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itchFamily="18" charset="-52"/>
              </a:rPr>
              <a:t>Источники </a:t>
            </a:r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высокого содержания белка</a:t>
            </a:r>
            <a:endParaRPr lang="ru-RU" sz="24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 Cyr" pitchFamily="18" charset="-52"/>
            </a:endParaRPr>
          </a:p>
        </p:txBody>
      </p:sp>
      <p:sp>
        <p:nvSpPr>
          <p:cNvPr id="380939" name="Rectangle 11"/>
          <p:cNvSpPr>
            <a:spLocks noChangeArrowheads="1"/>
          </p:cNvSpPr>
          <p:nvPr/>
        </p:nvSpPr>
        <p:spPr bwMode="auto">
          <a:xfrm>
            <a:off x="-152400" y="54244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graphicFrame>
        <p:nvGraphicFramePr>
          <p:cNvPr id="381302" name="Group 374"/>
          <p:cNvGraphicFramePr>
            <a:graphicFrameLocks noGrp="1"/>
          </p:cNvGraphicFramePr>
          <p:nvPr/>
        </p:nvGraphicFramePr>
        <p:xfrm>
          <a:off x="469900" y="1346200"/>
          <a:ext cx="7664450" cy="5090160"/>
        </p:xfrm>
        <a:graphic>
          <a:graphicData uri="http://schemas.openxmlformats.org/drawingml/2006/table">
            <a:tbl>
              <a:tblPr/>
              <a:tblGrid>
                <a:gridCol w="1206500"/>
                <a:gridCol w="1897063"/>
                <a:gridCol w="1562100"/>
                <a:gridCol w="892175"/>
                <a:gridCol w="842962"/>
                <a:gridCol w="1263650"/>
              </a:tblGrid>
              <a:tr h="1244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Каталог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Происхождение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белка, %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крахмала, %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М1000 зерен,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29377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Hazer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США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16,9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28824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Сл. Гибр.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Мексика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54,7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22401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Celagy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Мексика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15,9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38,9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28409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– 002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Мексика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17016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Herse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Норвегия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45,7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29347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Jo 1507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Финляндия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15,8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19141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Kenate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Германия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15,7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8720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Park land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Германия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15,9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53,9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954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81955" name="Picture 3" descr="vi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1956" name="Picture 4" descr="he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1957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81958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sp>
        <p:nvSpPr>
          <p:cNvPr id="381959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  <a:p>
            <a:pPr eaLnBrk="0" hangingPunct="0"/>
            <a:r>
              <a:rPr lang="ru-RU" sz="1800"/>
              <a:t/>
            </a:r>
            <a:br>
              <a:rPr lang="ru-RU" sz="1800"/>
            </a:br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81960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81961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cs typeface="Times New Roman" pitchFamily="18" charset="0"/>
              </a:rPr>
              <a:t>.</a:t>
            </a:r>
            <a:endParaRPr lang="ru-RU" sz="1800"/>
          </a:p>
        </p:txBody>
      </p:sp>
      <p:sp>
        <p:nvSpPr>
          <p:cNvPr id="381962" name="Rectangle 10"/>
          <p:cNvSpPr>
            <a:spLocks noChangeArrowheads="1"/>
          </p:cNvSpPr>
          <p:nvPr/>
        </p:nvSpPr>
        <p:spPr bwMode="auto">
          <a:xfrm>
            <a:off x="396875" y="1425575"/>
            <a:ext cx="7743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itchFamily="18" charset="-52"/>
              </a:rPr>
              <a:t>Источники </a:t>
            </a:r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высокого содержания белка</a:t>
            </a:r>
            <a:endParaRPr lang="ru-RU" sz="24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 Cyr" pitchFamily="18" charset="-52"/>
            </a:endParaRPr>
          </a:p>
        </p:txBody>
      </p:sp>
      <p:sp>
        <p:nvSpPr>
          <p:cNvPr id="381963" name="Rectangle 11"/>
          <p:cNvSpPr>
            <a:spLocks noChangeArrowheads="1"/>
          </p:cNvSpPr>
          <p:nvPr/>
        </p:nvSpPr>
        <p:spPr bwMode="auto">
          <a:xfrm>
            <a:off x="0" y="4629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graphicFrame>
        <p:nvGraphicFramePr>
          <p:cNvPr id="382245" name="Group 293"/>
          <p:cNvGraphicFramePr>
            <a:graphicFrameLocks noGrp="1"/>
          </p:cNvGraphicFramePr>
          <p:nvPr/>
        </p:nvGraphicFramePr>
        <p:xfrm>
          <a:off x="260350" y="2209800"/>
          <a:ext cx="8883650" cy="3936365"/>
        </p:xfrm>
        <a:graphic>
          <a:graphicData uri="http://schemas.openxmlformats.org/drawingml/2006/table">
            <a:tbl>
              <a:tblPr/>
              <a:tblGrid>
                <a:gridCol w="836613"/>
                <a:gridCol w="2254250"/>
                <a:gridCol w="2035175"/>
                <a:gridCol w="1250950"/>
                <a:gridCol w="1254125"/>
                <a:gridCol w="1252537"/>
              </a:tblGrid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белка, %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крахмала, %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М1000 зерен, г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23898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Olve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Норвегия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45,8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26773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Sold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Норвегия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50,7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19381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Weibulls puke         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Швеция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30284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Namoi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Австралия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55,3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26338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Дружба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Украина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55,2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30616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КМ – 1474 - 1186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Чехия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578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280579" name="Picture 3" descr="vi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0580" name="Picture 4" descr="he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0581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80582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sp>
        <p:nvSpPr>
          <p:cNvPr id="280583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  <a:p>
            <a:pPr eaLnBrk="0" hangingPunct="0"/>
            <a:r>
              <a:rPr lang="ru-RU" sz="1800"/>
              <a:t/>
            </a:r>
            <a:br>
              <a:rPr lang="ru-RU" sz="1800"/>
            </a:br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280584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280585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cs typeface="Times New Roman" pitchFamily="18" charset="0"/>
              </a:rPr>
              <a:t>.</a:t>
            </a:r>
            <a:endParaRPr lang="ru-RU" sz="1800"/>
          </a:p>
        </p:txBody>
      </p:sp>
      <p:graphicFrame>
        <p:nvGraphicFramePr>
          <p:cNvPr id="280781" name="Group 205"/>
          <p:cNvGraphicFramePr>
            <a:graphicFrameLocks noGrp="1"/>
          </p:cNvGraphicFramePr>
          <p:nvPr/>
        </p:nvGraphicFramePr>
        <p:xfrm>
          <a:off x="177800" y="1936750"/>
          <a:ext cx="8699500" cy="4480560"/>
        </p:xfrm>
        <a:graphic>
          <a:graphicData uri="http://schemas.openxmlformats.org/drawingml/2006/table">
            <a:tbl>
              <a:tblPr/>
              <a:tblGrid>
                <a:gridCol w="1143000"/>
                <a:gridCol w="2628900"/>
                <a:gridCol w="1952625"/>
                <a:gridCol w="1984375"/>
                <a:gridCol w="990600"/>
              </a:tblGrid>
              <a:tr h="527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№ по каталогу ВИР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Название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Происхождение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Разновидность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  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Содержание б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елк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а,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%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13328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Нудум 155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Украина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Nudum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28958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Karan 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Индия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Coeleste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17,6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28959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Neelam (Karan 16)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Индия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Coeleste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17,4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28962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Karan 163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Индия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Coeleste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18,0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29453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Нудум 7566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Кыргызстан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Nudum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17,3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30006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C.I.10979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Перу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Coeleste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18,0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30358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C.I. 11080 Lan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Перу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Coeleste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17,2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30359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C.I. 11081 Lan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Перу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Violaceum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18,3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0660" name="Rectangle 84"/>
          <p:cNvSpPr>
            <a:spLocks noChangeArrowheads="1"/>
          </p:cNvSpPr>
          <p:nvPr/>
        </p:nvSpPr>
        <p:spPr bwMode="auto">
          <a:xfrm>
            <a:off x="1352550" y="811213"/>
            <a:ext cx="64531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itchFamily="18" charset="-52"/>
              </a:rPr>
              <a:t>Голозерные образцы ячменя с повышенным </a:t>
            </a:r>
          </a:p>
          <a:p>
            <a:pPr algn="ctr"/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itchFamily="18" charset="-52"/>
              </a:rPr>
              <a:t>содержанием белка в зерновке</a:t>
            </a:r>
            <a:r>
              <a:rPr 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itchFamily="18" charset="-52"/>
              </a:rPr>
              <a:t>.</a:t>
            </a:r>
            <a:endParaRPr lang="ru-RU" sz="24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 Cyr" pitchFamily="18" charset="-52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80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010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299011" name="Picture 3" descr="vi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9012" name="Picture 4" descr="he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9013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99014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sp>
        <p:nvSpPr>
          <p:cNvPr id="299015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  <a:p>
            <a:pPr eaLnBrk="0" hangingPunct="0"/>
            <a:r>
              <a:rPr lang="ru-RU" sz="1800"/>
              <a:t/>
            </a:r>
            <a:br>
              <a:rPr lang="ru-RU" sz="1800"/>
            </a:br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299016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299017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cs typeface="Times New Roman" pitchFamily="18" charset="0"/>
              </a:rPr>
              <a:t>.</a:t>
            </a:r>
            <a:endParaRPr lang="ru-RU" sz="1800"/>
          </a:p>
        </p:txBody>
      </p:sp>
      <p:graphicFrame>
        <p:nvGraphicFramePr>
          <p:cNvPr id="299210" name="Group 202"/>
          <p:cNvGraphicFramePr>
            <a:graphicFrameLocks noGrp="1"/>
          </p:cNvGraphicFramePr>
          <p:nvPr/>
        </p:nvGraphicFramePr>
        <p:xfrm>
          <a:off x="800100" y="1936750"/>
          <a:ext cx="7670800" cy="4480560"/>
        </p:xfrm>
        <a:graphic>
          <a:graphicData uri="http://schemas.openxmlformats.org/drawingml/2006/table">
            <a:tbl>
              <a:tblPr/>
              <a:tblGrid>
                <a:gridCol w="1168400"/>
                <a:gridCol w="1384300"/>
                <a:gridCol w="1409700"/>
                <a:gridCol w="1143000"/>
                <a:gridCol w="1193800"/>
                <a:gridCol w="1371600"/>
              </a:tblGrid>
              <a:tr h="527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№ по каталогу ВИР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Название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Происхож-дение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Масса 1000 зерен, г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Содержание белка,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Содер-жание лизина, %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28960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Karin 18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Индия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28961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Karan 19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Индия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19,2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3,5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30006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Местный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Перу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18,2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3,6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30007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Местный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Перу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3,7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30333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Местный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Перу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3,8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30349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Местный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" charset="-52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Перу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44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18,5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3,7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30442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Местный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" charset="-52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Перу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45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3,6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30667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Местный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" charset="-52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Перу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50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20,6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  <a:cs typeface="Times New Roman" pitchFamily="18" charset="0"/>
                        </a:rPr>
                        <a:t>3,5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9100" name="Rectangle 92"/>
          <p:cNvSpPr>
            <a:spLocks noChangeArrowheads="1"/>
          </p:cNvSpPr>
          <p:nvPr/>
        </p:nvSpPr>
        <p:spPr bwMode="auto">
          <a:xfrm>
            <a:off x="1352550" y="811213"/>
            <a:ext cx="64531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itchFamily="18" charset="-52"/>
              </a:rPr>
              <a:t>Голозерные образцы ячменя с повышенным </a:t>
            </a:r>
          </a:p>
          <a:p>
            <a:pPr algn="ctr"/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itchFamily="18" charset="-52"/>
              </a:rPr>
              <a:t>содержание белка и лизина в зерновке</a:t>
            </a:r>
            <a:r>
              <a:rPr 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itchFamily="18" charset="-52"/>
              </a:rPr>
              <a:t>.</a:t>
            </a:r>
            <a:endParaRPr lang="ru-RU" sz="24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 Cyr" pitchFamily="18" charset="-52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99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2000" b="1"/>
              <a:t>Содержание β-глюканов в зерне шестирядных </a:t>
            </a:r>
            <a:br>
              <a:rPr lang="ru-RU" sz="2000" b="1"/>
            </a:br>
            <a:r>
              <a:rPr lang="ru-RU" sz="2000" b="1"/>
              <a:t>образцов голозерного ячменя (Пушкин)</a:t>
            </a:r>
          </a:p>
        </p:txBody>
      </p:sp>
      <p:graphicFrame>
        <p:nvGraphicFramePr>
          <p:cNvPr id="369667" name="Group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033963"/>
        </p:xfrm>
        <a:graphic>
          <a:graphicData uri="http://schemas.openxmlformats.org/drawingml/2006/table">
            <a:tbl>
              <a:tblPr/>
              <a:tblGrid>
                <a:gridCol w="884238"/>
                <a:gridCol w="1709737"/>
                <a:gridCol w="1898650"/>
                <a:gridCol w="1389063"/>
                <a:gridCol w="763587"/>
                <a:gridCol w="763588"/>
                <a:gridCol w="820737"/>
              </a:tblGrid>
              <a:tr h="614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№ по каталогу ВИР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Название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Происхождение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Разновидность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Содержание β-глюканов, мг/л.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24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2006 г.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2007 г.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среднее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17844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Местный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Ленинградская обл.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coeleste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,8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6,0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5,40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29860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Kleine Gerste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Германия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coeleste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8,5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5,7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7,10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27471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Korona Laschego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Польша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coeleste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7,8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6,0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6,90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7783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 93011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Китай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coeleste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3,0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4,25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19004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Лю-лэн-цин-кэ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Китай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coeleste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5,1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7,5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6,30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11089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Kataki-hodaka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Япония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revelatum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4,8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4,90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11090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Shiro-hodaka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Япония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revelatum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5,8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3,9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4,85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21646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Rita Barbada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Эквадор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coeleste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5,8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7,2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6,50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26280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Местный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Эквадор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coeleste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5,50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5,70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5,79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5,74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690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70691" name="Picture 3" descr="vi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0692" name="Picture 4" descr="he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0693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70694" name="Rectangle 6"/>
          <p:cNvSpPr>
            <a:spLocks noGrp="1" noChangeArrowheads="1"/>
          </p:cNvSpPr>
          <p:nvPr>
            <p:ph type="title"/>
          </p:nvPr>
        </p:nvSpPr>
        <p:spPr>
          <a:xfrm>
            <a:off x="431800" y="566738"/>
            <a:ext cx="8229600" cy="1143000"/>
          </a:xfrm>
          <a:noFill/>
          <a:ln/>
        </p:spPr>
        <p:txBody>
          <a:bodyPr/>
          <a:lstStyle/>
          <a:p>
            <a:r>
              <a:rPr lang="ru-RU" sz="2400" b="1"/>
              <a:t>Содержание β-глюканов в зерне двурядных </a:t>
            </a:r>
            <a:br>
              <a:rPr lang="ru-RU" sz="2400" b="1"/>
            </a:br>
            <a:r>
              <a:rPr lang="ru-RU" sz="2400" b="1"/>
              <a:t>образцов голозерного ячменя</a:t>
            </a:r>
            <a:r>
              <a:rPr lang="en-US" sz="2400" b="1"/>
              <a:t> (</a:t>
            </a:r>
            <a:r>
              <a:rPr lang="ru-RU" sz="2400" b="1"/>
              <a:t>Пушкин)</a:t>
            </a:r>
          </a:p>
        </p:txBody>
      </p:sp>
      <p:graphicFrame>
        <p:nvGraphicFramePr>
          <p:cNvPr id="370695" name="Group 7"/>
          <p:cNvGraphicFramePr>
            <a:graphicFrameLocks noGrp="1"/>
          </p:cNvGraphicFramePr>
          <p:nvPr>
            <p:ph idx="1"/>
          </p:nvPr>
        </p:nvGraphicFramePr>
        <p:xfrm>
          <a:off x="457200" y="1752600"/>
          <a:ext cx="8229600" cy="5106988"/>
        </p:xfrm>
        <a:graphic>
          <a:graphicData uri="http://schemas.openxmlformats.org/drawingml/2006/table">
            <a:tbl>
              <a:tblPr/>
              <a:tblGrid>
                <a:gridCol w="868363"/>
                <a:gridCol w="1962150"/>
                <a:gridCol w="1646237"/>
                <a:gridCol w="1382713"/>
                <a:gridCol w="788987"/>
                <a:gridCol w="790575"/>
                <a:gridCol w="790575"/>
              </a:tblGrid>
              <a:tr h="6873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№ по каталогу ВИР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Название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Происхождение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Разновидность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Содержание β-глюканов, мг/л.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24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2006 г.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2007 г.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среднее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пр-7778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А-98-3514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Красноярский кр.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nudum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,4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5,2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5,80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14891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Местный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Дагестан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nudum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6,0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5,75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30919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Омский голозерный 1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Омская обл.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nudum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7,5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9,7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8,60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6557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Местный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Армения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nudum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3,0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4,25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30440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23007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Дания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nudum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9,3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10,0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9,65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28292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Westendorf/Tirol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Австрия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nudum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6,3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5,90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30167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CDC Richard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Канада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nudum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7,3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6,8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7,05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25083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Сложный гибрид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Мексика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nudum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5,7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8,1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6,90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30286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Morrell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Австралия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nudum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7,5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7,4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7,45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6,75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6,89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6,82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186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49187" name="Picture 3" descr="vi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9188" name="Picture 4" descr="hea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9189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49190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  <a:p>
            <a:pPr eaLnBrk="0" hangingPunct="0"/>
            <a:r>
              <a:rPr lang="ru-RU" sz="1800"/>
              <a:t/>
            </a:r>
            <a:br>
              <a:rPr lang="ru-RU" sz="1800"/>
            </a:br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  <a:p>
            <a:pPr eaLnBrk="0" hangingPunct="0"/>
            <a:endParaRPr lang="ru-RU" sz="1800"/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cs typeface="Times New Roman" pitchFamily="18" charset="0"/>
              </a:rPr>
              <a:t>.</a:t>
            </a:r>
            <a:endParaRPr lang="ru-RU" sz="1800"/>
          </a:p>
        </p:txBody>
      </p:sp>
      <p:graphicFrame>
        <p:nvGraphicFramePr>
          <p:cNvPr id="349194" name="Group 10"/>
          <p:cNvGraphicFramePr>
            <a:graphicFrameLocks noGrp="1"/>
          </p:cNvGraphicFramePr>
          <p:nvPr/>
        </p:nvGraphicFramePr>
        <p:xfrm>
          <a:off x="101600" y="1233488"/>
          <a:ext cx="8940800" cy="5577840"/>
        </p:xfrm>
        <a:graphic>
          <a:graphicData uri="http://schemas.openxmlformats.org/drawingml/2006/table">
            <a:tbl>
              <a:tblPr/>
              <a:tblGrid>
                <a:gridCol w="914400"/>
                <a:gridCol w="1384300"/>
                <a:gridCol w="1955800"/>
                <a:gridCol w="622300"/>
                <a:gridCol w="647700"/>
                <a:gridCol w="723900"/>
                <a:gridCol w="1092200"/>
                <a:gridCol w="825500"/>
                <a:gridCol w="774700"/>
              </a:tblGrid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№ каталога ВИР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Название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Происхождение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Мас-са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1000 з., г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Вес с дел., г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Крупнозер-ность,%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Экстрактив-ность, %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Содер-жание крахмала,  %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Содер-жание белка,  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27417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Dera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Германия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51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525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96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80,9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60,2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10,2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27491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Harrington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Канада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48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475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95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80,9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58,2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11,3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28404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Nebi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Германия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49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550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97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81,0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59,5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11,2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28927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Pamela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Франция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54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350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97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78,3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58,3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12,6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28949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Perle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Швеция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50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250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98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80,0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59,4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12,7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28988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Deacon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Великобритания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45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327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90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78,9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58,6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10,4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28993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Defra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Германия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47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550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97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80,5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61,0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11,3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28997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Femina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Австрия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53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590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95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82,7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58,2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10,7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28998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Llka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Австрия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50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420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95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80,7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60,0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11,8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29170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Ballista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Франция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53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260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98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78,2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58,5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12,7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29886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Ca 113722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Дания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50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280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94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78,7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58,8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10,6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29988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Cirstin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Германия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53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500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99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80,1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58,1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11,3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29831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Волгарь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Россия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50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250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99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" charset="-52"/>
                        </a:rPr>
                        <a:t>78,9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59,6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" charset="-52"/>
                        </a:rPr>
                        <a:t>10,6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9346" name="Rectangle 162"/>
          <p:cNvSpPr>
            <a:spLocks noChangeArrowheads="1"/>
          </p:cNvSpPr>
          <p:nvPr/>
        </p:nvSpPr>
        <p:spPr bwMode="auto">
          <a:xfrm>
            <a:off x="1071563" y="727075"/>
            <a:ext cx="6992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itchFamily="18" charset="-52"/>
              </a:rPr>
              <a:t>Источники ячменя по пивоваренным свойствам.</a:t>
            </a: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49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/>
        </p:nvGraphicFramePr>
        <p:xfrm>
          <a:off x="-101600" y="1417638"/>
          <a:ext cx="9340850" cy="623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1834" name="Rectangle 10"/>
          <p:cNvSpPr>
            <a:spLocks noChangeArrowheads="1"/>
          </p:cNvSpPr>
          <p:nvPr/>
        </p:nvSpPr>
        <p:spPr bwMode="auto">
          <a:xfrm>
            <a:off x="34925" y="785813"/>
            <a:ext cx="91090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BBE0E3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Географическое разнообразие коллекции </a:t>
            </a:r>
            <a:endParaRPr lang="en-US" sz="2800" dirty="0">
              <a:solidFill>
                <a:srgbClr val="BBE0E3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ячменя</a:t>
            </a:r>
            <a:r>
              <a:rPr lang="ru-RU" sz="2800" dirty="0">
                <a:solidFill>
                  <a:srgbClr val="BBE0E3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ВИР</a:t>
            </a:r>
          </a:p>
        </p:txBody>
      </p:sp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00" y="19050"/>
            <a:ext cx="91186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6" name="Group 4"/>
          <p:cNvGrpSpPr>
            <a:grpSpLocks/>
          </p:cNvGrpSpPr>
          <p:nvPr/>
        </p:nvGrpSpPr>
        <p:grpSpPr bwMode="auto">
          <a:xfrm>
            <a:off x="107950" y="115888"/>
            <a:ext cx="9199563" cy="547687"/>
            <a:chOff x="68" y="73"/>
            <a:chExt cx="5795" cy="345"/>
          </a:xfrm>
        </p:grpSpPr>
        <p:pic>
          <p:nvPicPr>
            <p:cNvPr id="10247" name="Picture 5" descr="vi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2003" y="110"/>
              <a:ext cx="3860" cy="21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ru-RU" sz="1600" i="1">
                  <a:solidFill>
                    <a:srgbClr val="33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Отдел генетических ресурсов овса, ржи, ячменя ВИР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0216075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44" name="Rectangle 16"/>
          <p:cNvSpPr>
            <a:spLocks noChangeArrowheads="1"/>
          </p:cNvSpPr>
          <p:nvPr/>
        </p:nvSpPr>
        <p:spPr bwMode="auto">
          <a:xfrm>
            <a:off x="0" y="2152650"/>
            <a:ext cx="4262438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2000">
                <a:solidFill>
                  <a:srgbClr val="000000"/>
                </a:solidFill>
              </a:rPr>
              <a:t>Низкое содержание белка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ru-RU" sz="2000">
                <a:solidFill>
                  <a:srgbClr val="000000"/>
                </a:solidFill>
              </a:rPr>
              <a:t> и высокое содержаниу крахмала</a:t>
            </a:r>
            <a:r>
              <a:rPr lang="en-US" sz="2000">
                <a:solidFill>
                  <a:srgbClr val="000000"/>
                </a:solidFill>
              </a:rPr>
              <a:t>:</a:t>
            </a:r>
            <a:endParaRPr lang="ru-RU" sz="2000">
              <a:solidFill>
                <a:srgbClr val="000000"/>
              </a:solidFill>
            </a:endParaRPr>
          </a:p>
          <a:p>
            <a:r>
              <a:rPr lang="ru-RU" sz="2000">
                <a:solidFill>
                  <a:srgbClr val="000000"/>
                </a:solidFill>
              </a:rPr>
              <a:t>к</a:t>
            </a:r>
            <a:r>
              <a:rPr lang="en-US" sz="2000">
                <a:solidFill>
                  <a:srgbClr val="000000"/>
                </a:solidFill>
              </a:rPr>
              <a:t>-30506 </a:t>
            </a:r>
            <a:r>
              <a:rPr lang="ru-RU" sz="2000">
                <a:solidFill>
                  <a:srgbClr val="000000"/>
                </a:solidFill>
              </a:rPr>
              <a:t>Буртыш</a:t>
            </a:r>
            <a:r>
              <a:rPr lang="en-US" sz="2000">
                <a:solidFill>
                  <a:srgbClr val="000000"/>
                </a:solidFill>
              </a:rPr>
              <a:t> (10,4%, 59,7%), </a:t>
            </a:r>
          </a:p>
          <a:p>
            <a:r>
              <a:rPr lang="ru-RU" sz="2000">
                <a:solidFill>
                  <a:srgbClr val="000000"/>
                </a:solidFill>
              </a:rPr>
              <a:t>к</a:t>
            </a:r>
            <a:r>
              <a:rPr lang="en-US" sz="2000">
                <a:solidFill>
                  <a:srgbClr val="000000"/>
                </a:solidFill>
              </a:rPr>
              <a:t>-30377 Delibis (10,7%, 60,1%),</a:t>
            </a:r>
          </a:p>
          <a:p>
            <a:r>
              <a:rPr lang="ru-RU" sz="2000">
                <a:solidFill>
                  <a:srgbClr val="000000"/>
                </a:solidFill>
              </a:rPr>
              <a:t>к</a:t>
            </a:r>
            <a:r>
              <a:rPr lang="en-US" sz="2000">
                <a:solidFill>
                  <a:srgbClr val="000000"/>
                </a:solidFill>
              </a:rPr>
              <a:t>-30064 Karina, </a:t>
            </a:r>
            <a:r>
              <a:rPr lang="ru-RU" sz="2000">
                <a:solidFill>
                  <a:srgbClr val="000000"/>
                </a:solidFill>
              </a:rPr>
              <a:t>к</a:t>
            </a:r>
            <a:r>
              <a:rPr lang="en-US" sz="2000">
                <a:solidFill>
                  <a:srgbClr val="000000"/>
                </a:solidFill>
              </a:rPr>
              <a:t>-30295 Larisa</a:t>
            </a:r>
            <a:r>
              <a:rPr lang="ru-RU" sz="2000">
                <a:solidFill>
                  <a:srgbClr val="000000"/>
                </a:solidFill>
              </a:rPr>
              <a:t> </a:t>
            </a:r>
            <a:r>
              <a:rPr lang="en-US" sz="2000">
                <a:solidFill>
                  <a:srgbClr val="000000"/>
                </a:solidFill>
              </a:rPr>
              <a:t>(10,1%, 61,2%)</a:t>
            </a:r>
          </a:p>
          <a:p>
            <a:r>
              <a:rPr lang="ru-RU" sz="2000">
                <a:solidFill>
                  <a:srgbClr val="000000"/>
                </a:solidFill>
              </a:rPr>
              <a:t>к</a:t>
            </a:r>
            <a:r>
              <a:rPr lang="en-US" sz="2000">
                <a:solidFill>
                  <a:srgbClr val="000000"/>
                </a:solidFill>
              </a:rPr>
              <a:t>-30371 Scarlett (10,6%, 60,7%),</a:t>
            </a:r>
          </a:p>
          <a:p>
            <a:r>
              <a:rPr lang="ru-RU" sz="2000">
                <a:solidFill>
                  <a:srgbClr val="000000"/>
                </a:solidFill>
              </a:rPr>
              <a:t>к</a:t>
            </a:r>
            <a:r>
              <a:rPr lang="en-US" sz="2000">
                <a:solidFill>
                  <a:srgbClr val="000000"/>
                </a:solidFill>
              </a:rPr>
              <a:t>-30775 Tobol (9,6%, 61,7%),</a:t>
            </a:r>
            <a:endParaRPr lang="ru-RU" sz="2000">
              <a:solidFill>
                <a:srgbClr val="000000"/>
              </a:solidFill>
            </a:endParaRPr>
          </a:p>
          <a:p>
            <a:r>
              <a:rPr lang="ru-RU" sz="2000">
                <a:solidFill>
                  <a:srgbClr val="000000"/>
                </a:solidFill>
              </a:rPr>
              <a:t>к</a:t>
            </a:r>
            <a:r>
              <a:rPr lang="en-US" sz="2000">
                <a:solidFill>
                  <a:srgbClr val="000000"/>
                </a:solidFill>
              </a:rPr>
              <a:t>-30402 Poligena (9,4%, 60,7%)</a:t>
            </a:r>
            <a:endParaRPr lang="ru-RU" sz="2000">
              <a:solidFill>
                <a:srgbClr val="000000"/>
              </a:solidFill>
            </a:endParaRPr>
          </a:p>
          <a:p>
            <a:r>
              <a:rPr lang="ru-RU" sz="2000">
                <a:solidFill>
                  <a:srgbClr val="000000"/>
                </a:solidFill>
              </a:rPr>
              <a:t>к</a:t>
            </a:r>
            <a:r>
              <a:rPr lang="en-US" sz="2000">
                <a:solidFill>
                  <a:srgbClr val="000000"/>
                </a:solidFill>
              </a:rPr>
              <a:t>-30739 Barleta(9,2%, 60,0%),</a:t>
            </a:r>
          </a:p>
          <a:p>
            <a:r>
              <a:rPr lang="ru-RU" sz="2000">
                <a:solidFill>
                  <a:srgbClr val="000000"/>
                </a:solidFill>
              </a:rPr>
              <a:t>к</a:t>
            </a:r>
            <a:r>
              <a:rPr lang="en-US" sz="2000">
                <a:solidFill>
                  <a:srgbClr val="000000"/>
                </a:solidFill>
              </a:rPr>
              <a:t>-30741City (9,1%, 60,2%). </a:t>
            </a:r>
            <a:endParaRPr lang="ru-RU" sz="2000">
              <a:solidFill>
                <a:srgbClr val="000000"/>
              </a:solidFill>
            </a:endParaRPr>
          </a:p>
        </p:txBody>
      </p:sp>
      <p:pic>
        <p:nvPicPr>
          <p:cNvPr id="176145" name="Picture 17" descr="DSCN21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8613" y="1136650"/>
            <a:ext cx="5005387" cy="375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6146" name="Picture 18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00" y="19050"/>
            <a:ext cx="9118600" cy="75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147" name="Line 19"/>
          <p:cNvSpPr>
            <a:spLocks noChangeShapeType="1"/>
          </p:cNvSpPr>
          <p:nvPr/>
        </p:nvSpPr>
        <p:spPr bwMode="auto">
          <a:xfrm>
            <a:off x="0" y="77311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200">
              <a:solidFill>
                <a:srgbClr val="000000"/>
              </a:solidFill>
            </a:endParaRPr>
          </a:p>
        </p:txBody>
      </p:sp>
      <p:grpSp>
        <p:nvGrpSpPr>
          <p:cNvPr id="176148" name="Group 20"/>
          <p:cNvGrpSpPr>
            <a:grpSpLocks/>
          </p:cNvGrpSpPr>
          <p:nvPr/>
        </p:nvGrpSpPr>
        <p:grpSpPr bwMode="auto">
          <a:xfrm>
            <a:off x="107950" y="115888"/>
            <a:ext cx="9199563" cy="547687"/>
            <a:chOff x="68" y="73"/>
            <a:chExt cx="5795" cy="345"/>
          </a:xfrm>
        </p:grpSpPr>
        <p:pic>
          <p:nvPicPr>
            <p:cNvPr id="176149" name="Picture 21" descr="vi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6150" name="Rectangle 22"/>
            <p:cNvSpPr>
              <a:spLocks noChangeArrowheads="1"/>
            </p:cNvSpPr>
            <p:nvPr/>
          </p:nvSpPr>
          <p:spPr bwMode="auto">
            <a:xfrm>
              <a:off x="2003" y="110"/>
              <a:ext cx="386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ru-RU" sz="1600" i="1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Отдел генетических ресурсов овса, ржи, ячменя ВИР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752759646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938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295939" name="Picture 3" descr="vi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5940" name="Picture 4" descr="hea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5941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295945" name="Picture 9"/>
          <p:cNvPicPr>
            <a:picLocks noChangeAspect="1" noChangeArrowheads="1"/>
          </p:cNvPicPr>
          <p:nvPr/>
        </p:nvPicPr>
        <p:blipFill>
          <a:blip r:embed="rId5" cstate="print">
            <a:lum brigh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2188" y="731838"/>
            <a:ext cx="4600575" cy="3451225"/>
          </a:xfrm>
          <a:prstGeom prst="rect">
            <a:avLst/>
          </a:prstGeom>
          <a:noFill/>
          <a:ln w="9525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5946" name="Picture 10" descr="DSCN2185"/>
          <p:cNvPicPr>
            <a:picLocks noChangeAspect="1" noChangeArrowheads="1"/>
          </p:cNvPicPr>
          <p:nvPr/>
        </p:nvPicPr>
        <p:blipFill>
          <a:blip r:embed="rId6" cstate="print">
            <a:lum bright="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4063" y="2617788"/>
            <a:ext cx="3309937" cy="2482850"/>
          </a:xfrm>
          <a:prstGeom prst="rect">
            <a:avLst/>
          </a:prstGeom>
          <a:noFill/>
          <a:ln w="9525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5947" name="Picture 11" descr="DSCN215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51113"/>
            <a:ext cx="3295650" cy="2471737"/>
          </a:xfrm>
          <a:prstGeom prst="rect">
            <a:avLst/>
          </a:prstGeom>
          <a:noFill/>
          <a:ln w="9525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5948" name="Picture 12" descr="DSCN2161"/>
          <p:cNvPicPr>
            <a:picLocks noChangeAspect="1" noChangeArrowheads="1"/>
          </p:cNvPicPr>
          <p:nvPr/>
        </p:nvPicPr>
        <p:blipFill>
          <a:blip r:embed="rId8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4813" y="4479925"/>
            <a:ext cx="3170237" cy="2378075"/>
          </a:xfrm>
          <a:prstGeom prst="rect">
            <a:avLst/>
          </a:prstGeom>
          <a:noFill/>
          <a:ln w="9525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5952" name="Text Box 16"/>
          <p:cNvSpPr txBox="1">
            <a:spLocks noChangeArrowheads="1"/>
          </p:cNvSpPr>
          <p:nvPr/>
        </p:nvSpPr>
        <p:spPr bwMode="auto">
          <a:xfrm>
            <a:off x="2994025" y="3405188"/>
            <a:ext cx="2822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Озимый ячмень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5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5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5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5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5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5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959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610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24611" name="Picture 3" descr="vi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4612" name="Picture 4" descr="he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4613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00">
                <a:solidFill>
                  <a:srgbClr val="000000"/>
                </a:solidFill>
              </a:endParaRPr>
            </a:p>
          </p:txBody>
        </p:sp>
      </p:grpSp>
      <p:sp>
        <p:nvSpPr>
          <p:cNvPr id="324615" name="Rectangle 7"/>
          <p:cNvSpPr>
            <a:spLocks noChangeArrowheads="1"/>
          </p:cNvSpPr>
          <p:nvPr/>
        </p:nvSpPr>
        <p:spPr bwMode="auto">
          <a:xfrm>
            <a:off x="0" y="8585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324616" name="Text Box 8"/>
          <p:cNvSpPr txBox="1">
            <a:spLocks noChangeArrowheads="1"/>
          </p:cNvSpPr>
          <p:nvPr/>
        </p:nvSpPr>
        <p:spPr bwMode="auto">
          <a:xfrm>
            <a:off x="1304925" y="1204913"/>
            <a:ext cx="703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000000"/>
                </a:solidFill>
              </a:rPr>
              <a:t>Источники зимостойкости</a:t>
            </a:r>
          </a:p>
        </p:txBody>
      </p:sp>
      <p:sp>
        <p:nvSpPr>
          <p:cNvPr id="324617" name="Text Box 9"/>
          <p:cNvSpPr txBox="1">
            <a:spLocks noChangeArrowheads="1"/>
          </p:cNvSpPr>
          <p:nvPr/>
        </p:nvSpPr>
        <p:spPr bwMode="auto">
          <a:xfrm>
            <a:off x="3578225" y="328771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graphicFrame>
        <p:nvGraphicFramePr>
          <p:cNvPr id="324618" name="Group 10"/>
          <p:cNvGraphicFramePr>
            <a:graphicFrameLocks noGrp="1"/>
          </p:cNvGraphicFramePr>
          <p:nvPr>
            <p:ph/>
          </p:nvPr>
        </p:nvGraphicFramePr>
        <p:xfrm>
          <a:off x="444500" y="2057400"/>
          <a:ext cx="8229600" cy="3200400"/>
        </p:xfrm>
        <a:graphic>
          <a:graphicData uri="http://schemas.openxmlformats.org/drawingml/2006/table">
            <a:tbl>
              <a:tblPr/>
              <a:tblGrid>
                <a:gridCol w="2066925"/>
                <a:gridCol w="3429000"/>
                <a:gridCol w="2733675"/>
              </a:tblGrid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каталога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Происхождение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30953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Novosadski 539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Югославия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30871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Восход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Украина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31084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1403/7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Украина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HVW 706/74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Германия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31086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HVW 7343/74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Германия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31088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HVW 837/78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Германия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31540123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620713"/>
            <a:ext cx="7772400" cy="1470025"/>
          </a:xfrm>
        </p:spPr>
        <p:txBody>
          <a:bodyPr/>
          <a:lstStyle/>
          <a:p>
            <a:r>
              <a:rPr lang="ru-RU" sz="2400" b="1"/>
              <a:t>Источники устойчивости к мучнистой росе</a:t>
            </a:r>
            <a:r>
              <a:rPr lang="ru-RU"/>
              <a:t> </a:t>
            </a:r>
            <a:r>
              <a:rPr lang="ru-RU" sz="2400"/>
              <a:t>и </a:t>
            </a:r>
            <a:r>
              <a:rPr lang="ru-RU" sz="2400" b="1"/>
              <a:t>полосатой пятнистости листьев</a:t>
            </a:r>
            <a:endParaRPr lang="ru-RU" b="1"/>
          </a:p>
        </p:txBody>
      </p:sp>
      <p:sp>
        <p:nvSpPr>
          <p:cNvPr id="328707" name="Rectangle 3"/>
          <p:cNvSpPr>
            <a:spLocks noChangeArrowheads="1"/>
          </p:cNvSpPr>
          <p:nvPr/>
        </p:nvSpPr>
        <p:spPr bwMode="auto">
          <a:xfrm>
            <a:off x="0" y="4205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</p:txBody>
      </p:sp>
      <p:graphicFrame>
        <p:nvGraphicFramePr>
          <p:cNvPr id="328708" name="Group 4"/>
          <p:cNvGraphicFramePr>
            <a:graphicFrameLocks noGrp="1"/>
          </p:cNvGraphicFramePr>
          <p:nvPr/>
        </p:nvGraphicFramePr>
        <p:xfrm>
          <a:off x="901700" y="2627313"/>
          <a:ext cx="6756400" cy="2286000"/>
        </p:xfrm>
        <a:graphic>
          <a:graphicData uri="http://schemas.openxmlformats.org/drawingml/2006/table">
            <a:tbl>
              <a:tblPr/>
              <a:tblGrid>
                <a:gridCol w="1981200"/>
                <a:gridCol w="2184400"/>
                <a:gridCol w="25908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каталога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Происхождение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30758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Pamumkey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США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30788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Cornelia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Германия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30766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Tokyo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Германия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30791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Bombey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Германия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8734" name="Rectangle 30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1669011"/>
      </p:ext>
    </p:extLst>
  </p:cSld>
  <p:clrMapOvr>
    <a:masterClrMapping/>
  </p:clrMapOvr>
  <p:transition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620713"/>
            <a:ext cx="7772400" cy="1470025"/>
          </a:xfrm>
        </p:spPr>
        <p:txBody>
          <a:bodyPr/>
          <a:lstStyle/>
          <a:p>
            <a:r>
              <a:rPr lang="ru-RU" sz="2400" b="1"/>
              <a:t>Источники устойчивости к мучнистой росе</a:t>
            </a:r>
            <a:r>
              <a:rPr lang="ru-RU"/>
              <a:t> </a:t>
            </a:r>
          </a:p>
        </p:txBody>
      </p:sp>
      <p:graphicFrame>
        <p:nvGraphicFramePr>
          <p:cNvPr id="373895" name="Group 135"/>
          <p:cNvGraphicFramePr>
            <a:graphicFrameLocks noGrp="1"/>
          </p:cNvGraphicFramePr>
          <p:nvPr/>
        </p:nvGraphicFramePr>
        <p:xfrm>
          <a:off x="1435100" y="2663825"/>
          <a:ext cx="6945313" cy="2286000"/>
        </p:xfrm>
        <a:graphic>
          <a:graphicData uri="http://schemas.openxmlformats.org/drawingml/2006/table">
            <a:tbl>
              <a:tblPr/>
              <a:tblGrid>
                <a:gridCol w="2111375"/>
                <a:gridCol w="2033588"/>
                <a:gridCol w="280035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каталога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Происхождение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30769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Blanka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Германия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30831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Chang tung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Ю.Корея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30906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Панагон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Болгария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30907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Искра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Болгария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3892" name="Rectangle 132"/>
          <p:cNvSpPr>
            <a:spLocks noChangeArrowheads="1"/>
          </p:cNvSpPr>
          <p:nvPr/>
        </p:nvSpPr>
        <p:spPr bwMode="auto">
          <a:xfrm>
            <a:off x="0" y="4205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</p:spTree>
  </p:cSld>
  <p:clrMapOvr>
    <a:masterClrMapping/>
  </p:clrMapOvr>
  <p:transition spd="med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620713"/>
            <a:ext cx="7772400" cy="1470025"/>
          </a:xfrm>
        </p:spPr>
        <p:txBody>
          <a:bodyPr/>
          <a:lstStyle/>
          <a:p>
            <a:r>
              <a:rPr lang="ru-RU" sz="2400" b="1"/>
              <a:t>Источники устойчивости к мучнистой росе</a:t>
            </a:r>
            <a:r>
              <a:rPr lang="ru-RU"/>
              <a:t> </a:t>
            </a:r>
            <a:r>
              <a:rPr lang="ru-RU" sz="2400"/>
              <a:t>и </a:t>
            </a:r>
            <a:r>
              <a:rPr lang="ru-RU" sz="2400" b="1"/>
              <a:t>карликовой ржавчине</a:t>
            </a:r>
            <a:endParaRPr lang="ru-RU" b="1"/>
          </a:p>
        </p:txBody>
      </p:sp>
      <p:sp>
        <p:nvSpPr>
          <p:cNvPr id="374813" name="Rectangle 29"/>
          <p:cNvSpPr>
            <a:spLocks noChangeArrowheads="1"/>
          </p:cNvSpPr>
          <p:nvPr/>
        </p:nvSpPr>
        <p:spPr bwMode="auto">
          <a:xfrm>
            <a:off x="0" y="4205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graphicFrame>
        <p:nvGraphicFramePr>
          <p:cNvPr id="374912" name="Group 128"/>
          <p:cNvGraphicFramePr>
            <a:graphicFrameLocks noGrp="1"/>
          </p:cNvGraphicFramePr>
          <p:nvPr/>
        </p:nvGraphicFramePr>
        <p:xfrm>
          <a:off x="3371850" y="1968500"/>
          <a:ext cx="5581650" cy="3001963"/>
        </p:xfrm>
        <a:graphic>
          <a:graphicData uri="http://schemas.openxmlformats.org/drawingml/2006/table">
            <a:tbl>
              <a:tblPr/>
              <a:tblGrid>
                <a:gridCol w="1849438"/>
                <a:gridCol w="1282700"/>
                <a:gridCol w="2449512"/>
              </a:tblGrid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каталога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Происхождение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30783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Punch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Германия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30788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Tiffany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Германия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30793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Grete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Германия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3090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Астер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Болгария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74913" name="Рисунок 2" descr="Фото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03425"/>
            <a:ext cx="327025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620713"/>
            <a:ext cx="7772400" cy="1470025"/>
          </a:xfrm>
        </p:spPr>
        <p:txBody>
          <a:bodyPr/>
          <a:lstStyle/>
          <a:p>
            <a:r>
              <a:rPr lang="ru-RU" sz="2400" b="1"/>
              <a:t>Источники устойчивости к мучнистой росе</a:t>
            </a:r>
            <a:r>
              <a:rPr lang="ru-RU"/>
              <a:t> </a:t>
            </a:r>
            <a:r>
              <a:rPr lang="ru-RU" sz="2400"/>
              <a:t>и </a:t>
            </a:r>
            <a:r>
              <a:rPr lang="ru-RU" sz="2400" b="1"/>
              <a:t>полосатой пятнистости листьев</a:t>
            </a:r>
            <a:endParaRPr lang="ru-RU" b="1"/>
          </a:p>
        </p:txBody>
      </p:sp>
      <p:sp>
        <p:nvSpPr>
          <p:cNvPr id="375811" name="Rectangle 3"/>
          <p:cNvSpPr>
            <a:spLocks noChangeArrowheads="1"/>
          </p:cNvSpPr>
          <p:nvPr/>
        </p:nvSpPr>
        <p:spPr bwMode="auto">
          <a:xfrm>
            <a:off x="0" y="4205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graphicFrame>
        <p:nvGraphicFramePr>
          <p:cNvPr id="375941" name="Group 133"/>
          <p:cNvGraphicFramePr>
            <a:graphicFrameLocks noGrp="1"/>
          </p:cNvGraphicFramePr>
          <p:nvPr/>
        </p:nvGraphicFramePr>
        <p:xfrm>
          <a:off x="901700" y="2627313"/>
          <a:ext cx="6756400" cy="2286000"/>
        </p:xfrm>
        <a:graphic>
          <a:graphicData uri="http://schemas.openxmlformats.org/drawingml/2006/table">
            <a:tbl>
              <a:tblPr/>
              <a:tblGrid>
                <a:gridCol w="1981200"/>
                <a:gridCol w="2184400"/>
                <a:gridCol w="25908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каталога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Происхождение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30758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Pamumkey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США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30788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Cornelia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Германия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30766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Tokyo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Германия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30791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Bombey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Германия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5934" name="Rectangle 126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</p:spTree>
  </p:cSld>
  <p:clrMapOvr>
    <a:masterClrMapping/>
  </p:clrMapOvr>
  <p:transition spd="med">
    <p:cov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620713"/>
            <a:ext cx="7772400" cy="1470025"/>
          </a:xfrm>
        </p:spPr>
        <p:txBody>
          <a:bodyPr/>
          <a:lstStyle/>
          <a:p>
            <a:r>
              <a:rPr lang="ru-RU" sz="2400" b="1" dirty="0"/>
              <a:t>Источники  с комплексом признаков</a:t>
            </a:r>
            <a:endParaRPr lang="ru-RU" b="1" dirty="0"/>
          </a:p>
        </p:txBody>
      </p:sp>
      <p:sp>
        <p:nvSpPr>
          <p:cNvPr id="382979" name="Rectangle 3"/>
          <p:cNvSpPr>
            <a:spLocks noChangeArrowheads="1"/>
          </p:cNvSpPr>
          <p:nvPr/>
        </p:nvSpPr>
        <p:spPr bwMode="auto">
          <a:xfrm>
            <a:off x="0" y="4205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graphicFrame>
        <p:nvGraphicFramePr>
          <p:cNvPr id="382980" name="Group 4"/>
          <p:cNvGraphicFramePr>
            <a:graphicFrameLocks noGrp="1"/>
          </p:cNvGraphicFramePr>
          <p:nvPr/>
        </p:nvGraphicFramePr>
        <p:xfrm>
          <a:off x="952500" y="2538413"/>
          <a:ext cx="7505700" cy="2757488"/>
        </p:xfrm>
        <a:graphic>
          <a:graphicData uri="http://schemas.openxmlformats.org/drawingml/2006/table">
            <a:tbl>
              <a:tblPr/>
              <a:tblGrid>
                <a:gridCol w="1828800"/>
                <a:gridCol w="2798763"/>
                <a:gridCol w="2878137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каталога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Происхождение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30879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Факир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Краснодарский кр.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30896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Сармат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Краснодарский кр.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901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Самсон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Краснодарский кр.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30952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Novosadski 525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Югославия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30953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Novosadski 529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Югославия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3010" name="Rectangle 34"/>
          <p:cNvSpPr>
            <a:spLocks noChangeArrowheads="1"/>
          </p:cNvSpPr>
          <p:nvPr/>
        </p:nvSpPr>
        <p:spPr bwMode="auto">
          <a:xfrm>
            <a:off x="-520700" y="39449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</p:spTree>
  </p:cSld>
  <p:clrMapOvr>
    <a:masterClrMapping/>
  </p:clrMapOvr>
  <p:transition spd="med"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4500"/>
            <a:ext cx="8229600" cy="973138"/>
          </a:xfrm>
        </p:spPr>
        <p:txBody>
          <a:bodyPr/>
          <a:lstStyle/>
          <a:p>
            <a:r>
              <a:rPr lang="ru-RU" sz="3200" b="1" dirty="0" smtClean="0"/>
              <a:t>Источники  с комплексом признаков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24517138"/>
              </p:ext>
            </p:extLst>
          </p:nvPr>
        </p:nvGraphicFramePr>
        <p:xfrm>
          <a:off x="482600" y="1836738"/>
          <a:ext cx="8305799" cy="4266354"/>
        </p:xfrm>
        <a:graphic>
          <a:graphicData uri="http://schemas.openxmlformats.org/drawingml/2006/table">
            <a:tbl>
              <a:tblPr/>
              <a:tblGrid>
                <a:gridCol w="846926"/>
                <a:gridCol w="1274251"/>
                <a:gridCol w="1892928"/>
                <a:gridCol w="1004813"/>
                <a:gridCol w="1203888"/>
                <a:gridCol w="933592"/>
                <a:gridCol w="1149401"/>
              </a:tblGrid>
              <a:tr h="12043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№кат ВИР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Название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Происхождение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Урожай, </a:t>
                      </a: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 к ст.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Зимо-стойкость,балл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Высота, см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Уст.к</a:t>
                      </a: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полег</a:t>
                      </a: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., балл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Пр-7529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Силена стар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Украина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Пр-7067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КТ-2046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Болгария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Пр-7063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КТ-1046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Болгария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112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Пр-6367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HVW-915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Германия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121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Пр-6369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HVW-</a:t>
                      </a:r>
                      <a:r>
                        <a:rPr lang="ru-RU" sz="1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1099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Германия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109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3110564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9" name="Picture 7" descr="DSCN21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950" y="0"/>
            <a:ext cx="8401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6355" name="Picture 3" descr="he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75" y="1376363"/>
            <a:ext cx="538163" cy="54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6356" name="Line 4"/>
          <p:cNvSpPr>
            <a:spLocks noChangeShapeType="1"/>
          </p:cNvSpPr>
          <p:nvPr/>
        </p:nvSpPr>
        <p:spPr bwMode="auto">
          <a:xfrm rot="5400000" flipH="1">
            <a:off x="-2697162" y="3421062"/>
            <a:ext cx="6858000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356357" name="Picture 5" descr="vi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8" y="103188"/>
            <a:ext cx="563562" cy="54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6358" name="Rectangle 6"/>
          <p:cNvSpPr>
            <a:spLocks noChangeArrowheads="1"/>
          </p:cNvSpPr>
          <p:nvPr/>
        </p:nvSpPr>
        <p:spPr bwMode="auto">
          <a:xfrm>
            <a:off x="958850" y="3107422"/>
            <a:ext cx="78327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Спасибо за внимание</a:t>
            </a:r>
            <a:endParaRPr lang="ru-RU" sz="36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695491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56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11267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  <a:p>
            <a:pPr eaLnBrk="0" hangingPunct="0"/>
            <a:r>
              <a:rPr lang="ru-RU" sz="1800">
                <a:solidFill>
                  <a:srgbClr val="000000"/>
                </a:solidFill>
              </a:rPr>
              <a:t/>
            </a:r>
            <a:br>
              <a:rPr lang="ru-RU" sz="1800">
                <a:solidFill>
                  <a:srgbClr val="000000"/>
                </a:solidFill>
              </a:rPr>
            </a:br>
            <a:endParaRPr lang="ru-RU" sz="1800">
              <a:solidFill>
                <a:srgbClr val="000000"/>
              </a:solidFill>
            </a:endParaRPr>
          </a:p>
          <a:p>
            <a:pPr eaLnBrk="0" hangingPunct="0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11268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  <a:p>
            <a:pPr eaLnBrk="0" hangingPunct="0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0" y="1600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/>
        </p:nvGraphicFramePr>
        <p:xfrm>
          <a:off x="381000" y="1377950"/>
          <a:ext cx="83947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8476" name="Rectangle 12"/>
          <p:cNvSpPr>
            <a:spLocks noChangeArrowheads="1"/>
          </p:cNvSpPr>
          <p:nvPr/>
        </p:nvSpPr>
        <p:spPr bwMode="auto">
          <a:xfrm>
            <a:off x="71438" y="714375"/>
            <a:ext cx="90487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BBE0E3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Распределение местных  и селекционных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BBE0E3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образцов в коллекции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ячменя</a:t>
            </a:r>
            <a:r>
              <a:rPr lang="ru-RU" sz="2800" b="1" dirty="0">
                <a:solidFill>
                  <a:srgbClr val="BBE0E3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ВИР</a:t>
            </a:r>
          </a:p>
        </p:txBody>
      </p:sp>
      <p:pic>
        <p:nvPicPr>
          <p:cNvPr id="11273" name="Picture 7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91186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4" name="Group 4"/>
          <p:cNvGrpSpPr>
            <a:grpSpLocks/>
          </p:cNvGrpSpPr>
          <p:nvPr/>
        </p:nvGrpSpPr>
        <p:grpSpPr bwMode="auto">
          <a:xfrm>
            <a:off x="107950" y="115888"/>
            <a:ext cx="9199563" cy="547687"/>
            <a:chOff x="68" y="73"/>
            <a:chExt cx="5795" cy="345"/>
          </a:xfrm>
        </p:grpSpPr>
        <p:pic>
          <p:nvPicPr>
            <p:cNvPr id="11275" name="Picture 5" descr="vi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2003" y="110"/>
              <a:ext cx="3860" cy="21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ru-RU" sz="1600" i="1">
                  <a:solidFill>
                    <a:srgbClr val="33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Отдел генетических ресурсов овса, ржи, ячменя ВИР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3297180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sp>
        <p:nvSpPr>
          <p:cNvPr id="358403" name="Rectangle 3"/>
          <p:cNvSpPr>
            <a:spLocks noChangeArrowheads="1"/>
          </p:cNvSpPr>
          <p:nvPr/>
        </p:nvSpPr>
        <p:spPr bwMode="auto">
          <a:xfrm>
            <a:off x="2713038" y="835025"/>
            <a:ext cx="3940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yr" pitchFamily="18" charset="-52"/>
              </a:rPr>
              <a:t>Состав коллекции </a:t>
            </a:r>
          </a:p>
        </p:txBody>
      </p:sp>
      <p:pic>
        <p:nvPicPr>
          <p:cNvPr id="35840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" y="4133850"/>
            <a:ext cx="3559175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9750" y="4214813"/>
            <a:ext cx="3524250" cy="264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0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6363" y="1506538"/>
            <a:ext cx="3489325" cy="261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8407" name="Group 7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58408" name="Picture 8" descr="vi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09" name="Picture 9" descr="hea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410" name="Line 10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358411" name="Picture 11" descr="DSCN215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5200" y="3338513"/>
            <a:ext cx="3295650" cy="2471737"/>
          </a:xfrm>
          <a:prstGeom prst="rect">
            <a:avLst/>
          </a:prstGeom>
          <a:noFill/>
          <a:ln w="9525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12" name="Picture 12" descr="DSCN2161"/>
          <p:cNvPicPr>
            <a:picLocks noChangeAspect="1" noChangeArrowheads="1"/>
          </p:cNvPicPr>
          <p:nvPr/>
        </p:nvPicPr>
        <p:blipFill>
          <a:blip r:embed="rId8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1013" y="4327525"/>
            <a:ext cx="3170237" cy="2378075"/>
          </a:xfrm>
          <a:prstGeom prst="rect">
            <a:avLst/>
          </a:prstGeom>
          <a:noFill/>
          <a:ln w="9525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8413" name="Rectangle 13"/>
          <p:cNvSpPr>
            <a:spLocks noChangeArrowheads="1"/>
          </p:cNvSpPr>
          <p:nvPr/>
        </p:nvSpPr>
        <p:spPr bwMode="auto">
          <a:xfrm>
            <a:off x="6132513" y="1106488"/>
            <a:ext cx="3227387" cy="28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1800" b="1"/>
              <a:t>Сорта России и</a:t>
            </a:r>
          </a:p>
          <a:p>
            <a:r>
              <a:rPr lang="ru-RU" sz="1800" b="1"/>
              <a:t>Зарубежных стран</a:t>
            </a:r>
            <a:r>
              <a:rPr lang="ru-RU" sz="2000" b="1"/>
              <a:t>   </a:t>
            </a:r>
            <a:r>
              <a:rPr lang="ru-RU" sz="1800" b="1"/>
              <a:t>46%</a:t>
            </a:r>
          </a:p>
          <a:p>
            <a:endParaRPr lang="ru-RU" sz="1800" b="1"/>
          </a:p>
          <a:p>
            <a:r>
              <a:rPr lang="ru-RU" sz="1800" b="1"/>
              <a:t>Местные формы и </a:t>
            </a:r>
          </a:p>
          <a:p>
            <a:r>
              <a:rPr lang="ru-RU" sz="1800" b="1"/>
              <a:t>Сорта                           38%</a:t>
            </a:r>
          </a:p>
          <a:p>
            <a:endParaRPr lang="ru-RU" sz="1800" b="1"/>
          </a:p>
          <a:p>
            <a:r>
              <a:rPr lang="ru-RU" sz="1800" b="1"/>
              <a:t>Селекционные линии 8%</a:t>
            </a:r>
          </a:p>
          <a:p>
            <a:endParaRPr lang="ru-RU" sz="1800" b="1"/>
          </a:p>
          <a:p>
            <a:r>
              <a:rPr lang="ru-RU" sz="1800" b="1"/>
              <a:t>Мутанты и </a:t>
            </a:r>
          </a:p>
          <a:p>
            <a:r>
              <a:rPr lang="ru-RU" sz="1800" b="1"/>
              <a:t>генетические линии    6%</a:t>
            </a:r>
            <a:endParaRPr lang="en-US" sz="1800" b="1" i="1"/>
          </a:p>
        </p:txBody>
      </p:sp>
      <p:pic>
        <p:nvPicPr>
          <p:cNvPr id="358414" name="Picture 14" descr="DSCN2185"/>
          <p:cNvPicPr>
            <a:picLocks noChangeAspect="1" noChangeArrowheads="1"/>
          </p:cNvPicPr>
          <p:nvPr/>
        </p:nvPicPr>
        <p:blipFill>
          <a:blip r:embed="rId9" cstate="print">
            <a:lum bright="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30288"/>
            <a:ext cx="3309938" cy="2482850"/>
          </a:xfrm>
          <a:prstGeom prst="rect">
            <a:avLst/>
          </a:prstGeom>
          <a:noFill/>
          <a:ln w="9525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8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3584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8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8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744538"/>
            <a:ext cx="5197475" cy="38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6355" name="Group 3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56356" name="Picture 4" descr="vi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357" name="Picture 5" descr="hea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6358" name="Line 6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56359" name="Rectangle 7"/>
          <p:cNvSpPr>
            <a:spLocks noChangeArrowheads="1"/>
          </p:cNvSpPr>
          <p:nvPr/>
        </p:nvSpPr>
        <p:spPr bwMode="auto">
          <a:xfrm>
            <a:off x="6007100" y="914400"/>
            <a:ext cx="272891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8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Коллекция ячменя содержит</a:t>
            </a:r>
          </a:p>
          <a:p>
            <a:pPr algn="ctr"/>
            <a:r>
              <a:rPr lang="en-US" sz="18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60%</a:t>
            </a:r>
            <a:r>
              <a:rPr lang="ru-RU" sz="18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уникальных образцов</a:t>
            </a:r>
          </a:p>
          <a:p>
            <a:endParaRPr lang="ru-RU" sz="18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56360" name="Picture 8" descr="DSCN2161"/>
          <p:cNvPicPr>
            <a:picLocks noChangeAspect="1" noChangeArrowheads="1"/>
          </p:cNvPicPr>
          <p:nvPr/>
        </p:nvPicPr>
        <p:blipFill>
          <a:blip r:embed="rId6" cstate="print">
            <a:lum bright="6000" contrast="1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2713" y="2955925"/>
            <a:ext cx="3170237" cy="3292475"/>
          </a:xfrm>
          <a:prstGeom prst="rect">
            <a:avLst/>
          </a:prstGeom>
          <a:noFill/>
          <a:ln w="9525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6361" name="Picture 9" descr="DSCN2155"/>
          <p:cNvPicPr>
            <a:picLocks noChangeAspect="1" noChangeArrowheads="1"/>
          </p:cNvPicPr>
          <p:nvPr/>
        </p:nvPicPr>
        <p:blipFill>
          <a:blip r:embed="rId7" cstate="print">
            <a:lum bright="6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35413"/>
            <a:ext cx="3295650" cy="2471737"/>
          </a:xfrm>
          <a:prstGeom prst="rect">
            <a:avLst/>
          </a:prstGeom>
          <a:noFill/>
          <a:ln w="9525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6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6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6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563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6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6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02" descr="F7"/>
          <p:cNvPicPr>
            <a:picLocks noChangeAspect="1" noChangeArrowheads="1"/>
          </p:cNvPicPr>
          <p:nvPr/>
        </p:nvPicPr>
        <p:blipFill>
          <a:blip r:embed="rId2" cstate="print">
            <a:lum brigh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22288"/>
            <a:ext cx="9144000" cy="8101013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-104775" y="6097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8196" name="Rectangle 7"/>
          <p:cNvSpPr>
            <a:spLocks noChangeArrowheads="1"/>
          </p:cNvSpPr>
          <p:nvPr/>
        </p:nvSpPr>
        <p:spPr bwMode="auto">
          <a:xfrm>
            <a:off x="322263" y="517525"/>
            <a:ext cx="18415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>
              <a:solidFill>
                <a:srgbClr val="000000"/>
              </a:solidFill>
            </a:endParaRPr>
          </a:p>
          <a:p>
            <a:pPr eaLnBrk="0" hangingPunct="0"/>
            <a:r>
              <a:rPr lang="ru-RU" sz="1800">
                <a:solidFill>
                  <a:srgbClr val="000000"/>
                </a:solidFill>
              </a:rPr>
              <a:t/>
            </a:r>
            <a:br>
              <a:rPr lang="ru-RU" sz="1800">
                <a:solidFill>
                  <a:srgbClr val="000000"/>
                </a:solidFill>
              </a:rPr>
            </a:br>
            <a:endParaRPr lang="ru-RU" sz="1800">
              <a:solidFill>
                <a:srgbClr val="000000"/>
              </a:solidFill>
            </a:endParaRPr>
          </a:p>
          <a:p>
            <a:pPr eaLnBrk="0" hangingPunct="0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322263" y="596106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sz="1800">
              <a:solidFill>
                <a:srgbClr val="000000"/>
              </a:solidFill>
            </a:endParaRPr>
          </a:p>
          <a:p>
            <a:pPr eaLnBrk="0" hangingPunct="0"/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8198" name="Rectangle 9"/>
          <p:cNvSpPr>
            <a:spLocks noChangeArrowheads="1"/>
          </p:cNvSpPr>
          <p:nvPr/>
        </p:nvSpPr>
        <p:spPr bwMode="auto">
          <a:xfrm>
            <a:off x="322263" y="6608763"/>
            <a:ext cx="230187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sz="130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ru-RU" sz="1800">
              <a:solidFill>
                <a:srgbClr val="000000"/>
              </a:solidFill>
            </a:endParaRPr>
          </a:p>
        </p:txBody>
      </p:sp>
      <p:pic>
        <p:nvPicPr>
          <p:cNvPr id="8199" name="Picture 2" descr="vi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84188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852488" y="1970088"/>
            <a:ext cx="7572375" cy="3908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ВННИР им. Н.И. Вавилова располагает одной из крупнейших в мире коллекций  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-52"/>
            </a:endParaRPr>
          </a:p>
          <a:p>
            <a:pPr algn="just">
              <a:defRPr/>
            </a:pP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-52"/>
            </a:endParaRPr>
          </a:p>
          <a:p>
            <a:pPr algn="just">
              <a:defRPr/>
            </a:pP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ячменя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(20 800 </a:t>
            </a: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образцов)</a:t>
            </a: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, </a:t>
            </a:r>
          </a:p>
          <a:p>
            <a:pPr algn="just">
              <a:defRPr/>
            </a:pPr>
            <a:endParaRPr lang="ru-RU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-52"/>
            </a:endParaRPr>
          </a:p>
          <a:p>
            <a:pPr algn="just">
              <a:defRPr/>
            </a:pP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-52"/>
              </a:rPr>
              <a:t>представляющей практически все мировое генетическое разнообразие этой культуры с широчайшим диапазоном изменчивости важнейших, в т. ч. селекционных признаков, что позволяет выявлять генотипы, отвечающие разнообразным требованиям селекции.</a:t>
            </a:r>
          </a:p>
        </p:txBody>
      </p:sp>
    </p:spTree>
    <p:extLst>
      <p:ext uri="{BB962C8B-B14F-4D97-AF65-F5344CB8AC3E}">
        <p14:creationId xmlns:p14="http://schemas.microsoft.com/office/powerpoint/2010/main" xmlns="" val="32990662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898" name="Group 2"/>
          <p:cNvGrpSpPr>
            <a:grpSpLocks/>
          </p:cNvGrpSpPr>
          <p:nvPr/>
        </p:nvGrpSpPr>
        <p:grpSpPr bwMode="auto">
          <a:xfrm>
            <a:off x="36513" y="115888"/>
            <a:ext cx="9144000" cy="619125"/>
            <a:chOff x="23" y="73"/>
            <a:chExt cx="5760" cy="390"/>
          </a:xfrm>
        </p:grpSpPr>
        <p:pic>
          <p:nvPicPr>
            <p:cNvPr id="336899" name="Picture 3" descr="vi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3"/>
              <a:ext cx="305" cy="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6900" name="Picture 4" descr="hea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79"/>
              <a:ext cx="256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6901" name="Line 5"/>
            <p:cNvSpPr>
              <a:spLocks noChangeShapeType="1"/>
            </p:cNvSpPr>
            <p:nvPr/>
          </p:nvSpPr>
          <p:spPr bwMode="auto">
            <a:xfrm>
              <a:off x="23" y="463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36902" name="Line 6"/>
          <p:cNvSpPr>
            <a:spLocks noChangeShapeType="1"/>
          </p:cNvSpPr>
          <p:nvPr/>
        </p:nvSpPr>
        <p:spPr bwMode="auto">
          <a:xfrm>
            <a:off x="3717925" y="-15843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6903" name="Rectangle 7"/>
          <p:cNvSpPr>
            <a:spLocks noChangeArrowheads="1"/>
          </p:cNvSpPr>
          <p:nvPr/>
        </p:nvSpPr>
        <p:spPr bwMode="auto">
          <a:xfrm>
            <a:off x="-406400" y="8543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graphicFrame>
        <p:nvGraphicFramePr>
          <p:cNvPr id="336904" name="Group 8"/>
          <p:cNvGraphicFramePr>
            <a:graphicFrameLocks noGrp="1"/>
          </p:cNvGraphicFramePr>
          <p:nvPr/>
        </p:nvGraphicFramePr>
        <p:xfrm>
          <a:off x="254000" y="1497013"/>
          <a:ext cx="5746750" cy="3291840"/>
        </p:xfrm>
        <a:graphic>
          <a:graphicData uri="http://schemas.openxmlformats.org/drawingml/2006/table">
            <a:tbl>
              <a:tblPr/>
              <a:tblGrid>
                <a:gridCol w="1885950"/>
                <a:gridCol w="1558925"/>
                <a:gridCol w="2301875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 Cyr" pitchFamily="18" charset="-52"/>
                          <a:cs typeface="Times New Roman" pitchFamily="18" charset="0"/>
                        </a:rPr>
                        <a:t>Вид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 Cyr" pitchFamily="18" charset="-5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 Cyr" pitchFamily="18" charset="-52"/>
                          <a:cs typeface="Times New Roman" pitchFamily="18" charset="0"/>
                        </a:rPr>
                        <a:t>Подвид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 Cyr" pitchFamily="18" charset="-5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 Cyr" pitchFamily="18" charset="-52"/>
                          <a:cs typeface="Times New Roman" pitchFamily="18" charset="0"/>
                        </a:rPr>
                        <a:t>Группа разновидностей (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 Cyr" pitchFamily="18" charset="-52"/>
                          <a:cs typeface="Times New Roman" pitchFamily="18" charset="0"/>
                        </a:rPr>
                        <a:t>convar.)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 Cyr" pitchFamily="18" charset="-5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itchFamily="18" charset="-52"/>
                          <a:cs typeface="Times New Roman" pitchFamily="18" charset="0"/>
                        </a:rPr>
                        <a:t>H. vulgare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itchFamily="18" charset="-52"/>
                          <a:cs typeface="Times New Roman" pitchFamily="18" charset="0"/>
                        </a:rPr>
                        <a:t>vulgare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itchFamily="18" charset="-52"/>
                          <a:cs typeface="Times New Roman" pitchFamily="18" charset="0"/>
                        </a:rPr>
                        <a:t>vulgare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 Cyr" pitchFamily="18" charset="-52"/>
                          <a:cs typeface="Times New Roman" pitchFamily="18" charset="0"/>
                        </a:rPr>
                        <a:t>coeleste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itchFamily="18" charset="-52"/>
                          <a:cs typeface="Times New Roman" pitchFamily="18" charset="0"/>
                        </a:rPr>
                        <a:t>distichon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itchFamily="18" charset="-52"/>
                          <a:cs typeface="Times New Roman" pitchFamily="18" charset="0"/>
                        </a:rPr>
                        <a:t>distichon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 Cyr" pitchFamily="18" charset="-52"/>
                          <a:cs typeface="Times New Roman" pitchFamily="18" charset="0"/>
                        </a:rPr>
                        <a:t>nudum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itchFamily="18" charset="-52"/>
                          <a:cs typeface="Times New Roman" pitchFamily="18" charset="0"/>
                        </a:rPr>
                        <a:t>H. spontaneum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itchFamily="18" charset="-52"/>
                          <a:cs typeface="Times New Roman" pitchFamily="18" charset="0"/>
                        </a:rPr>
                        <a:t>agriocrithon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itchFamily="18" charset="-52"/>
                          <a:cs typeface="Times New Roman" pitchFamily="18" charset="0"/>
                        </a:rPr>
                        <a:t>spontaneum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itchFamily="18" charset="-5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6949" name="Rectangle 53"/>
          <p:cNvSpPr>
            <a:spLocks noChangeArrowheads="1"/>
          </p:cNvSpPr>
          <p:nvPr/>
        </p:nvSpPr>
        <p:spPr bwMode="auto">
          <a:xfrm>
            <a:off x="2125663" y="896938"/>
            <a:ext cx="487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Система подрода </a:t>
            </a:r>
            <a:r>
              <a:rPr lang="en-US" sz="2400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Hordeum</a:t>
            </a:r>
            <a:r>
              <a:rPr lang="ru-RU" sz="2400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L</a:t>
            </a:r>
            <a:r>
              <a:rPr lang="ru-RU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.</a:t>
            </a:r>
            <a:r>
              <a:rPr lang="ru-RU" sz="1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 </a:t>
            </a:r>
          </a:p>
        </p:txBody>
      </p:sp>
      <p:pic>
        <p:nvPicPr>
          <p:cNvPr id="336950" name="Picture 54" descr="DSCN215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7375" y="4037013"/>
            <a:ext cx="3476625" cy="282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6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6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9712</TotalTime>
  <Words>2691</Words>
  <Application>Microsoft Office PowerPoint</Application>
  <PresentationFormat>Экран (4:3)</PresentationFormat>
  <Paragraphs>1442</Paragraphs>
  <Slides>49</Slides>
  <Notes>18</Notes>
  <HiddenSlides>0</HiddenSlides>
  <MMClips>0</MMClips>
  <ScaleCrop>false</ScaleCrop>
  <HeadingPairs>
    <vt:vector size="6" baseType="variant">
      <vt:variant>
        <vt:lpstr>Тема</vt:lpstr>
      </vt:variant>
      <vt:variant>
        <vt:i4>19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69" baseType="lpstr">
      <vt:lpstr>Оформление по умолчанию</vt:lpstr>
      <vt:lpstr>2_Оформление по умолчанию</vt:lpstr>
      <vt:lpstr>1_Оформление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6_Оформление по умолчанию</vt:lpstr>
      <vt:lpstr>7_Оформление по умолчанию</vt:lpstr>
      <vt:lpstr>8_Оформление по умолчанию</vt:lpstr>
      <vt:lpstr>9_Оформление по умолчанию</vt:lpstr>
      <vt:lpstr>10_Оформление по умолчанию</vt:lpstr>
      <vt:lpstr>11_Оформление по умолчанию</vt:lpstr>
      <vt:lpstr>12_Оформление по умолчанию</vt:lpstr>
      <vt:lpstr>13_Оформление по умолчанию</vt:lpstr>
      <vt:lpstr>15_Оформление по умолчанию</vt:lpstr>
      <vt:lpstr>16_Оформление по умолчанию</vt:lpstr>
      <vt:lpstr>14_Оформление по умолчанию</vt:lpstr>
      <vt:lpstr>17_Оформление по умолчанию</vt:lpstr>
      <vt:lpstr>18_Оформление по умолчанию</vt:lpstr>
      <vt:lpstr>Диаграмма Microsoft Office Excel</vt:lpstr>
      <vt:lpstr>Слайд 1</vt:lpstr>
      <vt:lpstr>Мировое положение коллекции ВИР</vt:lpstr>
      <vt:lpstr>Европейский статус коллекции  ячменя ВИР</vt:lpstr>
      <vt:lpstr>Слайд 4</vt:lpstr>
      <vt:lpstr>Слайд 5</vt:lpstr>
      <vt:lpstr>Слайд 6</vt:lpstr>
      <vt:lpstr>Слайд 7</vt:lpstr>
      <vt:lpstr>Слайд 8</vt:lpstr>
      <vt:lpstr>Слайд 9</vt:lpstr>
      <vt:lpstr>Изучение и размножение коллекции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Содержание β-глюканов в зерне шестирядных  образцов голозерного ячменя (Пушкин)</vt:lpstr>
      <vt:lpstr>Содержание β-глюканов в зерне двурядных  образцов голозерного ячменя (Пушкин)</vt:lpstr>
      <vt:lpstr>Слайд 39</vt:lpstr>
      <vt:lpstr>Слайд 40</vt:lpstr>
      <vt:lpstr>Слайд 41</vt:lpstr>
      <vt:lpstr>Слайд 42</vt:lpstr>
      <vt:lpstr>Источники устойчивости к мучнистой росе и полосатой пятнистости листьев</vt:lpstr>
      <vt:lpstr>Источники устойчивости к мучнистой росе </vt:lpstr>
      <vt:lpstr>Источники устойчивости к мучнистой росе и карликовой ржавчине</vt:lpstr>
      <vt:lpstr>Источники устойчивости к мучнистой росе и полосатой пятнистости листьев</vt:lpstr>
      <vt:lpstr>Источники  с комплексом признаков</vt:lpstr>
      <vt:lpstr>Источники  с комплексом признаков</vt:lpstr>
      <vt:lpstr>Слайд 49</vt:lpstr>
    </vt:vector>
  </TitlesOfParts>
  <Company>VIR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Andrew Omelchenko</dc:creator>
  <cp:lastModifiedBy>vir</cp:lastModifiedBy>
  <cp:revision>181</cp:revision>
  <dcterms:created xsi:type="dcterms:W3CDTF">2002-09-11T11:15:12Z</dcterms:created>
  <dcterms:modified xsi:type="dcterms:W3CDTF">2013-07-04T12:22:32Z</dcterms:modified>
</cp:coreProperties>
</file>